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59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00000"/>
              </a:lnSpc>
              <a:spcBef>
                <a:spcPts val="1400"/>
              </a:spcBef>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45289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keferanda/scrapesearchgov/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ikeferanda/scrapesearchgov/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keferanda/scrapesearchgov/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keferanda/scrapesearchgov/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keferanda/scrapesearchgov/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keferanda/scrapesearchgov/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keferanda/scrapesearchgov/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keferanda/scrapesearchgov/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Michael Feranda</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03/13/2024</a:t>
            </a:r>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59566" cy="4351338"/>
          </a:xfrm>
          <a:prstGeom prst="rect">
            <a:avLst/>
          </a:prstGeom>
        </p:spPr>
        <p:txBody>
          <a:bodyPr/>
          <a:lstStyle/>
          <a:p>
            <a:r>
              <a:rPr lang="en-US" sz="2200" dirty="0">
                <a:solidFill>
                  <a:schemeClr val="accent3">
                    <a:lumMod val="25000"/>
                  </a:schemeClr>
                </a:solidFill>
                <a:latin typeface="Abadi" panose="020B0604020104020204" pitchFamily="34" charset="0"/>
              </a:rPr>
              <a:t>Loaded data using pandas, </a:t>
            </a:r>
            <a:r>
              <a:rPr lang="en-US" sz="2200" dirty="0" err="1">
                <a:solidFill>
                  <a:schemeClr val="accent3">
                    <a:lumMod val="25000"/>
                  </a:schemeClr>
                </a:solidFill>
                <a:latin typeface="Abadi" panose="020B0604020104020204" pitchFamily="34" charset="0"/>
              </a:rPr>
              <a:t>read_csv</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Identify missing values and calculate percentages. </a:t>
            </a:r>
          </a:p>
          <a:p>
            <a:pPr lvl="1"/>
            <a:r>
              <a:rPr lang="en-US" sz="1800" dirty="0">
                <a:solidFill>
                  <a:schemeClr val="accent3">
                    <a:lumMod val="25000"/>
                  </a:schemeClr>
                </a:solidFill>
                <a:latin typeface="Abadi" panose="020B0604020104020204" pitchFamily="34" charset="0"/>
              </a:rPr>
              <a:t>Check data types (numerical, categorical).</a:t>
            </a:r>
          </a:p>
          <a:p>
            <a:pPr lvl="1"/>
            <a:r>
              <a:rPr lang="en-US" sz="1800" dirty="0">
                <a:solidFill>
                  <a:schemeClr val="accent3">
                    <a:lumMod val="25000"/>
                  </a:schemeClr>
                </a:solidFill>
                <a:latin typeface="Abadi" panose="020B0604020104020204" pitchFamily="34" charset="0"/>
              </a:rPr>
              <a:t>Analyze launch sites (</a:t>
            </a:r>
            <a:r>
              <a:rPr lang="en-US" sz="1800" dirty="0" err="1">
                <a:solidFill>
                  <a:schemeClr val="accent3">
                    <a:lumMod val="25000"/>
                  </a:schemeClr>
                </a:solidFill>
                <a:latin typeface="Abadi" panose="020B0604020104020204" pitchFamily="34" charset="0"/>
              </a:rPr>
              <a:t>value_counts</a:t>
            </a:r>
            <a:r>
              <a:rPr lang="en-US" sz="1800" dirty="0">
                <a:solidFill>
                  <a:schemeClr val="accent3">
                    <a:lumMod val="25000"/>
                  </a:schemeClr>
                </a:solidFill>
                <a:latin typeface="Abadi" panose="020B0604020104020204" pitchFamily="34" charset="0"/>
              </a:rPr>
              <a:t>), orbits (</a:t>
            </a:r>
            <a:r>
              <a:rPr lang="en-US" sz="1800" dirty="0" err="1">
                <a:solidFill>
                  <a:schemeClr val="accent3">
                    <a:lumMod val="25000"/>
                  </a:schemeClr>
                </a:solidFill>
                <a:latin typeface="Abadi" panose="020B0604020104020204" pitchFamily="34" charset="0"/>
              </a:rPr>
              <a:t>value_counts</a:t>
            </a:r>
            <a:r>
              <a:rPr lang="en-US" sz="1800" dirty="0">
                <a:solidFill>
                  <a:schemeClr val="accent3">
                    <a:lumMod val="25000"/>
                  </a:schemeClr>
                </a:solidFill>
                <a:latin typeface="Abadi" panose="020B0604020104020204" pitchFamily="34" charset="0"/>
              </a:rPr>
              <a:t>), and mission outcomes (</a:t>
            </a:r>
            <a:r>
              <a:rPr lang="en-US" sz="1800" dirty="0" err="1">
                <a:solidFill>
                  <a:schemeClr val="accent3">
                    <a:lumMod val="25000"/>
                  </a:schemeClr>
                </a:solidFill>
                <a:latin typeface="Abadi" panose="020B0604020104020204" pitchFamily="34" charset="0"/>
              </a:rPr>
              <a:t>value_counts</a:t>
            </a:r>
            <a:r>
              <a:rPr lang="en-US" sz="18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Create Labels:</a:t>
            </a:r>
          </a:p>
          <a:p>
            <a:pPr lvl="1"/>
            <a:r>
              <a:rPr lang="en-US" sz="1800" dirty="0">
                <a:solidFill>
                  <a:schemeClr val="accent3">
                    <a:lumMod val="25000"/>
                  </a:schemeClr>
                </a:solidFill>
                <a:latin typeface="Abadi" panose="020B0604020104020204" pitchFamily="34" charset="0"/>
              </a:rPr>
              <a:t>Define successful (1) and unsuccessful (0) landing outcomes based on mission outcomes.</a:t>
            </a:r>
          </a:p>
          <a:p>
            <a:pPr lvl="1"/>
            <a:r>
              <a:rPr lang="en-US" sz="1800" dirty="0">
                <a:solidFill>
                  <a:schemeClr val="accent3">
                    <a:lumMod val="25000"/>
                  </a:schemeClr>
                </a:solidFill>
                <a:latin typeface="Abadi" panose="020B0604020104020204" pitchFamily="34" charset="0"/>
              </a:rPr>
              <a:t>Generate Class </a:t>
            </a:r>
            <a:r>
              <a:rPr lang="en-US" sz="1800" dirty="0" err="1">
                <a:solidFill>
                  <a:schemeClr val="accent3">
                    <a:lumMod val="25000"/>
                  </a:schemeClr>
                </a:solidFill>
                <a:latin typeface="Abadi" panose="020B0604020104020204" pitchFamily="34" charset="0"/>
              </a:rPr>
              <a:t>labels.Keywords</a:t>
            </a:r>
            <a:r>
              <a:rPr lang="en-US" sz="1800" dirty="0">
                <a:solidFill>
                  <a:schemeClr val="accent3">
                    <a:lumMod val="25000"/>
                  </a:schemeClr>
                </a:solidFill>
                <a:latin typeface="Abadi" panose="020B0604020104020204" pitchFamily="34" charset="0"/>
              </a:rPr>
              <a:t>: Outcome, Class, labeling, binary classification</a:t>
            </a:r>
          </a:p>
          <a:p>
            <a:r>
              <a:rPr lang="en-US" sz="2800" dirty="0">
                <a:solidFill>
                  <a:schemeClr val="accent3">
                    <a:lumMod val="25000"/>
                  </a:schemeClr>
                </a:solidFill>
                <a:latin typeface="Abadi" panose="020B0604020104020204" pitchFamily="34" charset="0"/>
                <a:hlinkClick r:id="rId3"/>
              </a:rPr>
              <a:t>Data Collection </a:t>
            </a:r>
            <a:r>
              <a:rPr lang="en-US" sz="2800" dirty="0" err="1">
                <a:solidFill>
                  <a:schemeClr val="accent3">
                    <a:lumMod val="25000"/>
                  </a:schemeClr>
                </a:solidFill>
                <a:latin typeface="Abadi" panose="020B0604020104020204" pitchFamily="34" charset="0"/>
                <a:hlinkClick r:id="rId3"/>
              </a:rPr>
              <a:t>Jupyter</a:t>
            </a:r>
            <a:r>
              <a:rPr lang="en-US" sz="2800" dirty="0">
                <a:solidFill>
                  <a:schemeClr val="accent3">
                    <a:lumMod val="25000"/>
                  </a:schemeClr>
                </a:solidFill>
                <a:latin typeface="Abadi" panose="020B0604020104020204" pitchFamily="34" charset="0"/>
                <a:hlinkClick r:id="rId3"/>
              </a:rPr>
              <a:t> File</a:t>
            </a:r>
            <a:endParaRPr lang="en-US" dirty="0"/>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5" name="Content Placeholder 4">
            <a:extLst>
              <a:ext uri="{FF2B5EF4-FFF2-40B4-BE49-F238E27FC236}">
                <a16:creationId xmlns:a16="http://schemas.microsoft.com/office/drawing/2014/main" id="{EA3E4908-FD13-5CEF-9052-77C9D62BCDB1}"/>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dirty="0"/>
          </a:p>
        </p:txBody>
      </p:sp>
      <p:sp>
        <p:nvSpPr>
          <p:cNvPr id="16" name="Rectangle: Rounded Corners 15">
            <a:extLst>
              <a:ext uri="{FF2B5EF4-FFF2-40B4-BE49-F238E27FC236}">
                <a16:creationId xmlns:a16="http://schemas.microsoft.com/office/drawing/2014/main" id="{10836EF4-B14B-01AE-6244-59548631761C}"/>
              </a:ext>
            </a:extLst>
          </p:cNvPr>
          <p:cNvSpPr/>
          <p:nvPr/>
        </p:nvSpPr>
        <p:spPr>
          <a:xfrm>
            <a:off x="5997677" y="2349910"/>
            <a:ext cx="996437"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Check NULL values</a:t>
            </a:r>
          </a:p>
        </p:txBody>
      </p:sp>
      <p:cxnSp>
        <p:nvCxnSpPr>
          <p:cNvPr id="17" name="Straight Arrow Connector 16">
            <a:extLst>
              <a:ext uri="{FF2B5EF4-FFF2-40B4-BE49-F238E27FC236}">
                <a16:creationId xmlns:a16="http://schemas.microsoft.com/office/drawing/2014/main" id="{0A15B6F6-2E76-4E99-D749-E04C263B8ED9}"/>
              </a:ext>
            </a:extLst>
          </p:cNvPr>
          <p:cNvCxnSpPr>
            <a:cxnSpLocks/>
            <a:stCxn id="16" idx="3"/>
            <a:endCxn id="18" idx="1"/>
          </p:cNvCxnSpPr>
          <p:nvPr/>
        </p:nvCxnSpPr>
        <p:spPr>
          <a:xfrm flipV="1">
            <a:off x="6994114" y="2723535"/>
            <a:ext cx="1806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70AB9A57-D6BE-4F9D-6932-B6C47DD4EEDB}"/>
              </a:ext>
            </a:extLst>
          </p:cNvPr>
          <p:cNvSpPr/>
          <p:nvPr/>
        </p:nvSpPr>
        <p:spPr>
          <a:xfrm>
            <a:off x="7174799" y="2349909"/>
            <a:ext cx="1831549"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Calculate number of launches per site</a:t>
            </a:r>
          </a:p>
        </p:txBody>
      </p:sp>
      <p:sp>
        <p:nvSpPr>
          <p:cNvPr id="20" name="Rectangle: Rounded Corners 19">
            <a:extLst>
              <a:ext uri="{FF2B5EF4-FFF2-40B4-BE49-F238E27FC236}">
                <a16:creationId xmlns:a16="http://schemas.microsoft.com/office/drawing/2014/main" id="{D22989BE-3148-FCA6-91B1-86F32A4CD720}"/>
              </a:ext>
            </a:extLst>
          </p:cNvPr>
          <p:cNvSpPr/>
          <p:nvPr/>
        </p:nvSpPr>
        <p:spPr>
          <a:xfrm>
            <a:off x="9114025" y="2349908"/>
            <a:ext cx="2149560"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Calculate number and occurrence of orbit</a:t>
            </a:r>
          </a:p>
        </p:txBody>
      </p:sp>
      <p:cxnSp>
        <p:nvCxnSpPr>
          <p:cNvPr id="33" name="Straight Arrow Connector 32">
            <a:extLst>
              <a:ext uri="{FF2B5EF4-FFF2-40B4-BE49-F238E27FC236}">
                <a16:creationId xmlns:a16="http://schemas.microsoft.com/office/drawing/2014/main" id="{B8A718F6-5A00-1B21-7E8F-398A335C43AB}"/>
              </a:ext>
            </a:extLst>
          </p:cNvPr>
          <p:cNvCxnSpPr>
            <a:stCxn id="18" idx="3"/>
            <a:endCxn id="20" idx="1"/>
          </p:cNvCxnSpPr>
          <p:nvPr/>
        </p:nvCxnSpPr>
        <p:spPr>
          <a:xfrm flipV="1">
            <a:off x="9006348" y="2723534"/>
            <a:ext cx="1076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FAE1D6A4-573D-C8A9-A310-283D463BC5BA}"/>
              </a:ext>
            </a:extLst>
          </p:cNvPr>
          <p:cNvSpPr/>
          <p:nvPr/>
        </p:nvSpPr>
        <p:spPr>
          <a:xfrm>
            <a:off x="5997677" y="3427284"/>
            <a:ext cx="2149560"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Calculate number and occurrence of mission outcome</a:t>
            </a:r>
          </a:p>
        </p:txBody>
      </p:sp>
      <p:sp>
        <p:nvSpPr>
          <p:cNvPr id="35" name="Rectangle: Rounded Corners 34">
            <a:extLst>
              <a:ext uri="{FF2B5EF4-FFF2-40B4-BE49-F238E27FC236}">
                <a16:creationId xmlns:a16="http://schemas.microsoft.com/office/drawing/2014/main" id="{3CA0252B-D3F8-8EE5-326C-91FEEF2116A6}"/>
              </a:ext>
            </a:extLst>
          </p:cNvPr>
          <p:cNvSpPr/>
          <p:nvPr/>
        </p:nvSpPr>
        <p:spPr>
          <a:xfrm>
            <a:off x="8286100" y="3427284"/>
            <a:ext cx="1683810"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Create landing outcome label</a:t>
            </a:r>
          </a:p>
        </p:txBody>
      </p:sp>
      <p:sp>
        <p:nvSpPr>
          <p:cNvPr id="36" name="Rectangle: Rounded Corners 35">
            <a:extLst>
              <a:ext uri="{FF2B5EF4-FFF2-40B4-BE49-F238E27FC236}">
                <a16:creationId xmlns:a16="http://schemas.microsoft.com/office/drawing/2014/main" id="{F8A72140-E0E7-E230-8B16-1114B75CE9B3}"/>
              </a:ext>
            </a:extLst>
          </p:cNvPr>
          <p:cNvSpPr/>
          <p:nvPr/>
        </p:nvSpPr>
        <p:spPr>
          <a:xfrm>
            <a:off x="10134309" y="3427283"/>
            <a:ext cx="996437"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Handle NULL</a:t>
            </a:r>
          </a:p>
        </p:txBody>
      </p:sp>
      <p:cxnSp>
        <p:nvCxnSpPr>
          <p:cNvPr id="40" name="Connector: Elbow 39">
            <a:extLst>
              <a:ext uri="{FF2B5EF4-FFF2-40B4-BE49-F238E27FC236}">
                <a16:creationId xmlns:a16="http://schemas.microsoft.com/office/drawing/2014/main" id="{8B011E78-6CEB-F560-3156-CE7C48312B21}"/>
              </a:ext>
            </a:extLst>
          </p:cNvPr>
          <p:cNvCxnSpPr>
            <a:stCxn id="20" idx="2"/>
            <a:endCxn id="34" idx="0"/>
          </p:cNvCxnSpPr>
          <p:nvPr/>
        </p:nvCxnSpPr>
        <p:spPr>
          <a:xfrm rot="5400000">
            <a:off x="8465569" y="1704047"/>
            <a:ext cx="330125" cy="3116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F8F100D-A08A-C230-0501-EC51483BAA75}"/>
              </a:ext>
            </a:extLst>
          </p:cNvPr>
          <p:cNvCxnSpPr>
            <a:stCxn id="34" idx="3"/>
            <a:endCxn id="35" idx="1"/>
          </p:cNvCxnSpPr>
          <p:nvPr/>
        </p:nvCxnSpPr>
        <p:spPr>
          <a:xfrm>
            <a:off x="8147237" y="3800910"/>
            <a:ext cx="138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1216E68-53ED-F8C4-BD8D-6121A541CF00}"/>
              </a:ext>
            </a:extLst>
          </p:cNvPr>
          <p:cNvCxnSpPr>
            <a:stCxn id="35" idx="3"/>
            <a:endCxn id="36" idx="1"/>
          </p:cNvCxnSpPr>
          <p:nvPr/>
        </p:nvCxnSpPr>
        <p:spPr>
          <a:xfrm flipV="1">
            <a:off x="9969910" y="3800909"/>
            <a:ext cx="1643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61783" cy="4014736"/>
          </a:xfrm>
          <a:prstGeom prst="rect">
            <a:avLst/>
          </a:prstGeom>
        </p:spPr>
        <p:txBody>
          <a:bodyPr lIns="91440" tIns="45720" rIns="91440" bIns="45720" anchor="t"/>
          <a:lstStyle/>
          <a:p>
            <a:pPr>
              <a:lnSpc>
                <a:spcPct val="100000"/>
              </a:lnSpc>
              <a:spcBef>
                <a:spcPts val="1400"/>
              </a:spcBef>
            </a:pPr>
            <a:r>
              <a:rPr lang="en-US" sz="1600" b="1" dirty="0">
                <a:solidFill>
                  <a:schemeClr val="accent3">
                    <a:lumMod val="25000"/>
                  </a:schemeClr>
                </a:solidFill>
                <a:latin typeface="Abadi"/>
              </a:rPr>
              <a:t>Types of visualizations with EDA:</a:t>
            </a:r>
          </a:p>
          <a:p>
            <a:pPr lvl="1">
              <a:lnSpc>
                <a:spcPct val="100000"/>
              </a:lnSpc>
              <a:spcBef>
                <a:spcPts val="1400"/>
              </a:spcBef>
            </a:pPr>
            <a:r>
              <a:rPr lang="en-US" sz="1600" dirty="0">
                <a:solidFill>
                  <a:schemeClr val="accent3">
                    <a:lumMod val="25000"/>
                  </a:schemeClr>
                </a:solidFill>
                <a:latin typeface="Abadi"/>
              </a:rPr>
              <a:t>Bar Chart: Visualizes the count of records for each launch site, providing insight into the distribution of data across different locations.</a:t>
            </a:r>
          </a:p>
          <a:p>
            <a:pPr lvl="1">
              <a:lnSpc>
                <a:spcPct val="100000"/>
              </a:lnSpc>
              <a:spcBef>
                <a:spcPts val="1400"/>
              </a:spcBef>
            </a:pPr>
            <a:r>
              <a:rPr lang="en-US" sz="1600" dirty="0">
                <a:solidFill>
                  <a:schemeClr val="accent3">
                    <a:lumMod val="25000"/>
                  </a:schemeClr>
                </a:solidFill>
                <a:latin typeface="Abadi"/>
              </a:rPr>
              <a:t>Pie Chart: Illustrates the proportion of successful and failed outcomes, giving a clear view of the overall success rate.</a:t>
            </a:r>
          </a:p>
          <a:p>
            <a:pPr lvl="1">
              <a:lnSpc>
                <a:spcPct val="100000"/>
              </a:lnSpc>
              <a:spcBef>
                <a:spcPts val="1400"/>
              </a:spcBef>
            </a:pPr>
            <a:r>
              <a:rPr lang="en-US" sz="1600" dirty="0">
                <a:solidFill>
                  <a:schemeClr val="accent3">
                    <a:lumMod val="25000"/>
                  </a:schemeClr>
                </a:solidFill>
                <a:latin typeface="Abadi"/>
              </a:rPr>
              <a:t>Scatter Plot: Depicts the relationship between payload mass and flight number, helping to identify any trends or correlations between these two variables.</a:t>
            </a:r>
          </a:p>
          <a:p>
            <a:pPr lvl="1">
              <a:lnSpc>
                <a:spcPct val="100000"/>
              </a:lnSpc>
              <a:spcBef>
                <a:spcPts val="1400"/>
              </a:spcBef>
            </a:pPr>
            <a:r>
              <a:rPr lang="en-US" sz="1600" dirty="0">
                <a:solidFill>
                  <a:schemeClr val="accent3">
                    <a:lumMod val="25000"/>
                  </a:schemeClr>
                </a:solidFill>
                <a:latin typeface="Abadi"/>
              </a:rPr>
              <a:t>Bar Chart (Outcome by Launch Site): Shows the success and failure counts for each launch site, allowing for a comparison of performance across different locations.</a:t>
            </a:r>
          </a:p>
          <a:p>
            <a:pPr lvl="1">
              <a:lnSpc>
                <a:spcPct val="100000"/>
              </a:lnSpc>
              <a:spcBef>
                <a:spcPts val="1400"/>
              </a:spcBef>
            </a:pPr>
            <a:r>
              <a:rPr lang="en-US" sz="1600" dirty="0">
                <a:solidFill>
                  <a:schemeClr val="accent3">
                    <a:lumMod val="25000"/>
                  </a:schemeClr>
                </a:solidFill>
                <a:latin typeface="Abadi"/>
              </a:rPr>
              <a:t>Histogram: Visualizes the distribution of payload mass, providing insights into the frequency of different payload mass ranges.</a:t>
            </a:r>
          </a:p>
          <a:p>
            <a:pPr>
              <a:lnSpc>
                <a:spcPct val="100000"/>
              </a:lnSpc>
              <a:spcBef>
                <a:spcPts val="1400"/>
              </a:spcBef>
            </a:pPr>
            <a:r>
              <a:rPr lang="en-US" sz="1600" dirty="0">
                <a:solidFill>
                  <a:schemeClr val="accent3">
                    <a:lumMod val="25000"/>
                  </a:schemeClr>
                </a:solidFill>
                <a:latin typeface="Abadi" panose="020B0604020104020204" pitchFamily="34" charset="0"/>
                <a:hlinkClick r:id="rId3"/>
              </a:rPr>
              <a:t>Data Collection </a:t>
            </a:r>
            <a:r>
              <a:rPr lang="en-US" sz="1600" dirty="0" err="1">
                <a:solidFill>
                  <a:schemeClr val="accent3">
                    <a:lumMod val="25000"/>
                  </a:schemeClr>
                </a:solidFill>
                <a:latin typeface="Abadi" panose="020B0604020104020204" pitchFamily="34" charset="0"/>
                <a:hlinkClick r:id="rId3"/>
              </a:rPr>
              <a:t>Jupyter</a:t>
            </a:r>
            <a:r>
              <a:rPr lang="en-US" sz="1600" dirty="0">
                <a:solidFill>
                  <a:schemeClr val="accent3">
                    <a:lumMod val="25000"/>
                  </a:schemeClr>
                </a:solidFill>
                <a:latin typeface="Abadi" panose="020B0604020104020204" pitchFamily="34" charset="0"/>
                <a:hlinkClick r:id="rId3"/>
              </a:rPr>
              <a:t> File</a:t>
            </a:r>
            <a:endParaRPr lang="en-US" sz="1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Launch Site Filtering: Queries focused on retrieving data related to specific launch sites or filtering based on launch site name patterns.</a:t>
            </a:r>
          </a:p>
          <a:p>
            <a:pPr lvl="1">
              <a:lnSpc>
                <a:spcPct val="100000"/>
              </a:lnSpc>
              <a:spcBef>
                <a:spcPts val="1400"/>
              </a:spcBef>
            </a:pPr>
            <a:r>
              <a:rPr lang="en-US" sz="1800" dirty="0">
                <a:solidFill>
                  <a:schemeClr val="accent3">
                    <a:lumMod val="25000"/>
                  </a:schemeClr>
                </a:solidFill>
                <a:latin typeface="Abadi"/>
              </a:rPr>
              <a:t>Payload Mass Analysis: Queries calculated statistics such as total, average, and maximum payload mass, often for specific subsets of the data (e.g., by booster type or organization).</a:t>
            </a:r>
          </a:p>
          <a:p>
            <a:pPr lvl="1">
              <a:lnSpc>
                <a:spcPct val="100000"/>
              </a:lnSpc>
              <a:spcBef>
                <a:spcPts val="1400"/>
              </a:spcBef>
            </a:pPr>
            <a:r>
              <a:rPr lang="en-US" sz="1800" dirty="0">
                <a:solidFill>
                  <a:schemeClr val="accent3">
                    <a:lumMod val="25000"/>
                  </a:schemeClr>
                </a:solidFill>
                <a:latin typeface="Abadi"/>
              </a:rPr>
              <a:t>Landing Outcome Analysis: Queries explored landing outcomes by:</a:t>
            </a:r>
          </a:p>
          <a:p>
            <a:pPr lvl="2">
              <a:lnSpc>
                <a:spcPct val="100000"/>
              </a:lnSpc>
              <a:spcBef>
                <a:spcPts val="1400"/>
              </a:spcBef>
            </a:pPr>
            <a:r>
              <a:rPr lang="en-US" sz="1400" dirty="0">
                <a:solidFill>
                  <a:schemeClr val="accent3">
                    <a:lumMod val="25000"/>
                  </a:schemeClr>
                </a:solidFill>
                <a:latin typeface="Abadi"/>
              </a:rPr>
              <a:t>Retrieving unique outcome values.</a:t>
            </a:r>
          </a:p>
          <a:p>
            <a:pPr lvl="2">
              <a:lnSpc>
                <a:spcPct val="100000"/>
              </a:lnSpc>
              <a:spcBef>
                <a:spcPts val="1400"/>
              </a:spcBef>
            </a:pPr>
            <a:r>
              <a:rPr lang="en-US" sz="1400" dirty="0">
                <a:solidFill>
                  <a:schemeClr val="accent3">
                    <a:lumMod val="25000"/>
                  </a:schemeClr>
                </a:solidFill>
                <a:latin typeface="Abadi"/>
              </a:rPr>
              <a:t>Ordering outcomes.</a:t>
            </a:r>
          </a:p>
          <a:p>
            <a:pPr lvl="2">
              <a:lnSpc>
                <a:spcPct val="100000"/>
              </a:lnSpc>
              <a:spcBef>
                <a:spcPts val="1400"/>
              </a:spcBef>
            </a:pPr>
            <a:r>
              <a:rPr lang="en-US" sz="1400" dirty="0">
                <a:solidFill>
                  <a:schemeClr val="accent3">
                    <a:lumMod val="25000"/>
                  </a:schemeClr>
                </a:solidFill>
                <a:latin typeface="Abadi"/>
              </a:rPr>
              <a:t>Identifying the date of the first successful ground pad landing.</a:t>
            </a:r>
          </a:p>
          <a:p>
            <a:pPr lvl="2">
              <a:lnSpc>
                <a:spcPct val="100000"/>
              </a:lnSpc>
              <a:spcBef>
                <a:spcPts val="1400"/>
              </a:spcBef>
            </a:pPr>
            <a:r>
              <a:rPr lang="en-US" sz="1400" dirty="0">
                <a:solidFill>
                  <a:schemeClr val="accent3">
                    <a:lumMod val="25000"/>
                  </a:schemeClr>
                </a:solidFill>
                <a:latin typeface="Abadi"/>
              </a:rPr>
              <a:t>Counting successful landings (overall or by type).</a:t>
            </a:r>
          </a:p>
          <a:p>
            <a:pPr lvl="2">
              <a:lnSpc>
                <a:spcPct val="100000"/>
              </a:lnSpc>
              <a:spcBef>
                <a:spcPts val="1400"/>
              </a:spcBef>
            </a:pPr>
            <a:r>
              <a:rPr lang="en-US" sz="1400" dirty="0">
                <a:solidFill>
                  <a:schemeClr val="accent3">
                    <a:lumMod val="25000"/>
                  </a:schemeClr>
                </a:solidFill>
                <a:latin typeface="Abadi"/>
              </a:rPr>
              <a:t>Filtering records based on success or failure and landing type.</a:t>
            </a:r>
          </a:p>
          <a:p>
            <a:pPr>
              <a:lnSpc>
                <a:spcPct val="100000"/>
              </a:lnSpc>
              <a:spcBef>
                <a:spcPts val="1400"/>
              </a:spcBef>
            </a:pPr>
            <a:r>
              <a:rPr lang="en-US" dirty="0">
                <a:solidFill>
                  <a:schemeClr val="accent3">
                    <a:lumMod val="25000"/>
                  </a:schemeClr>
                </a:solidFill>
                <a:latin typeface="Abadi" panose="020B0604020104020204" pitchFamily="34" charset="0"/>
                <a:hlinkClick r:id="rId3"/>
              </a:rPr>
              <a:t>Data Collection </a:t>
            </a:r>
            <a:r>
              <a:rPr lang="en-US" dirty="0" err="1">
                <a:solidFill>
                  <a:schemeClr val="accent3">
                    <a:lumMod val="25000"/>
                  </a:schemeClr>
                </a:solidFill>
                <a:latin typeface="Abadi" panose="020B0604020104020204" pitchFamily="34" charset="0"/>
                <a:hlinkClick r:id="rId3"/>
              </a:rPr>
              <a:t>Jupyter</a:t>
            </a:r>
            <a:r>
              <a:rPr lang="en-US" dirty="0">
                <a:solidFill>
                  <a:schemeClr val="accent3">
                    <a:lumMod val="25000"/>
                  </a:schemeClr>
                </a:solidFill>
                <a:latin typeface="Abadi" panose="020B0604020104020204" pitchFamily="34" charset="0"/>
                <a:hlinkClick r:id="rId3"/>
              </a:rPr>
              <a:t> File</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Objects Created</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Markers were added to the map to indicate the precise location of each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Circles were added to the map to highlight the area around each launch site,</a:t>
            </a:r>
          </a:p>
          <a:p>
            <a:pPr>
              <a:lnSpc>
                <a:spcPct val="100000"/>
              </a:lnSpc>
              <a:spcBef>
                <a:spcPts val="1400"/>
              </a:spcBef>
            </a:pPr>
            <a:r>
              <a:rPr lang="en-US" sz="2200" dirty="0">
                <a:solidFill>
                  <a:schemeClr val="accent3">
                    <a:lumMod val="25000"/>
                  </a:schemeClr>
                </a:solidFill>
                <a:latin typeface="Abadi" panose="020B0604020104020204" pitchFamily="34" charset="0"/>
              </a:rPr>
              <a:t>Explanation of Why Objects Were Added</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These were used to pinpoint the exact geographical coordinates of each launch site, making it easy to visualize their distribution on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These were added to provide a visual representation of the proximity or surrounding area of each launch site, helping to understand the geographical context of each site</a:t>
            </a:r>
          </a:p>
          <a:p>
            <a:pPr>
              <a:lnSpc>
                <a:spcPct val="100000"/>
              </a:lnSpc>
              <a:spcBef>
                <a:spcPts val="1400"/>
              </a:spcBef>
            </a:pPr>
            <a:r>
              <a:rPr lang="en-US" sz="2400" dirty="0">
                <a:solidFill>
                  <a:schemeClr val="accent3">
                    <a:lumMod val="25000"/>
                  </a:schemeClr>
                </a:solidFill>
                <a:latin typeface="Abadi" panose="020B0604020104020204" pitchFamily="34" charset="0"/>
                <a:hlinkClick r:id="rId3"/>
              </a:rPr>
              <a:t>Data Collection </a:t>
            </a:r>
            <a:r>
              <a:rPr lang="en-US" sz="2400" dirty="0" err="1">
                <a:solidFill>
                  <a:schemeClr val="accent3">
                    <a:lumMod val="25000"/>
                  </a:schemeClr>
                </a:solidFill>
                <a:latin typeface="Abadi" panose="020B0604020104020204" pitchFamily="34" charset="0"/>
                <a:hlinkClick r:id="rId3"/>
              </a:rPr>
              <a:t>Jupyter</a:t>
            </a:r>
            <a:r>
              <a:rPr lang="en-US" sz="2400" dirty="0">
                <a:solidFill>
                  <a:schemeClr val="accent3">
                    <a:lumMod val="25000"/>
                  </a:schemeClr>
                </a:solidFill>
                <a:latin typeface="Abadi" panose="020B0604020104020204" pitchFamily="34" charset="0"/>
                <a:hlinkClick r:id="rId3"/>
              </a:rPr>
              <a:t> File</a:t>
            </a:r>
            <a:endParaRPr lang="en-US" sz="2400" dirty="0"/>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Plots/Graphs Added</a:t>
            </a:r>
          </a:p>
          <a:p>
            <a:pPr lvl="1">
              <a:lnSpc>
                <a:spcPct val="100000"/>
              </a:lnSpc>
              <a:spcBef>
                <a:spcPts val="1400"/>
              </a:spcBef>
            </a:pPr>
            <a:r>
              <a:rPr lang="en-US" sz="1800" dirty="0">
                <a:solidFill>
                  <a:schemeClr val="accent3">
                    <a:lumMod val="25000"/>
                  </a:schemeClr>
                </a:solidFill>
                <a:latin typeface="Abadi" panose="020B0604020104020204" pitchFamily="34" charset="0"/>
              </a:rPr>
              <a:t>Line Plot: A line plot is added to the dashboard.</a:t>
            </a:r>
          </a:p>
          <a:p>
            <a:pPr>
              <a:lnSpc>
                <a:spcPct val="100000"/>
              </a:lnSpc>
              <a:spcBef>
                <a:spcPts val="1400"/>
              </a:spcBef>
            </a:pPr>
            <a:r>
              <a:rPr lang="en-US" sz="2200" dirty="0">
                <a:solidFill>
                  <a:schemeClr val="accent3">
                    <a:lumMod val="25000"/>
                  </a:schemeClr>
                </a:solidFill>
                <a:latin typeface="Abadi" panose="020B0604020104020204" pitchFamily="34" charset="0"/>
              </a:rPr>
              <a:t>Interactions Added</a:t>
            </a:r>
          </a:p>
          <a:p>
            <a:pPr lvl="1">
              <a:lnSpc>
                <a:spcPct val="100000"/>
              </a:lnSpc>
              <a:spcBef>
                <a:spcPts val="1400"/>
              </a:spcBef>
            </a:pPr>
            <a:r>
              <a:rPr lang="en-US" sz="1800" dirty="0">
                <a:solidFill>
                  <a:schemeClr val="accent3">
                    <a:lumMod val="25000"/>
                  </a:schemeClr>
                </a:solidFill>
                <a:latin typeface="Abadi" panose="020B0604020104020204" pitchFamily="34" charset="0"/>
              </a:rPr>
              <a:t>Input Year: An input field allows the user to enter a year.</a:t>
            </a:r>
          </a:p>
          <a:p>
            <a:pPr lvl="1">
              <a:lnSpc>
                <a:spcPct val="100000"/>
              </a:lnSpc>
              <a:spcBef>
                <a:spcPts val="1400"/>
              </a:spcBef>
            </a:pPr>
            <a:r>
              <a:rPr lang="en-US" sz="1800" dirty="0">
                <a:solidFill>
                  <a:schemeClr val="accent3">
                    <a:lumMod val="25000"/>
                  </a:schemeClr>
                </a:solidFill>
                <a:latin typeface="Abadi" panose="020B0604020104020204" pitchFamily="34" charset="0"/>
              </a:rPr>
              <a:t>Callback: A callback function is defined to update the line plot based on the year entered by the user.</a:t>
            </a:r>
          </a:p>
          <a:p>
            <a:pPr lvl="1">
              <a:lnSpc>
                <a:spcPct val="100000"/>
              </a:lnSpc>
              <a:spcBef>
                <a:spcPts val="1400"/>
              </a:spcBef>
            </a:pPr>
            <a:r>
              <a:rPr lang="en-US" sz="1800" dirty="0">
                <a:solidFill>
                  <a:schemeClr val="accent3">
                    <a:lumMod val="25000"/>
                  </a:schemeClr>
                </a:solidFill>
                <a:latin typeface="Abadi" panose="020B0604020104020204" pitchFamily="34" charset="0"/>
              </a:rPr>
              <a:t>Explanation of Why Plots and Interactions Were Added</a:t>
            </a:r>
          </a:p>
          <a:p>
            <a:pPr lvl="1">
              <a:lnSpc>
                <a:spcPct val="100000"/>
              </a:lnSpc>
              <a:spcBef>
                <a:spcPts val="1400"/>
              </a:spcBef>
            </a:pPr>
            <a:r>
              <a:rPr lang="en-US" sz="1800" dirty="0">
                <a:solidFill>
                  <a:schemeClr val="accent3">
                    <a:lumMod val="25000"/>
                  </a:schemeClr>
                </a:solidFill>
                <a:latin typeface="Abadi" panose="020B0604020104020204" pitchFamily="34" charset="0"/>
              </a:rPr>
              <a:t>Line Plot: This plot is used to visualize the average arrival delay time by month for a given year, enabling users to observe trends and patterns in flight delays over the months.</a:t>
            </a:r>
          </a:p>
          <a:p>
            <a:pPr lvl="1">
              <a:lnSpc>
                <a:spcPct val="100000"/>
              </a:lnSpc>
              <a:spcBef>
                <a:spcPts val="1400"/>
              </a:spcBef>
            </a:pPr>
            <a:r>
              <a:rPr lang="en-US" sz="1800" dirty="0">
                <a:solidFill>
                  <a:schemeClr val="accent3">
                    <a:lumMod val="25000"/>
                  </a:schemeClr>
                </a:solidFill>
                <a:latin typeface="Abadi" panose="020B0604020104020204" pitchFamily="34" charset="0"/>
              </a:rPr>
              <a:t>Input Year: This interaction allows the user to dynamically change the year for which the average arrival delay time is displayed, providing the ability to explore how flight delays vary across different years.</a:t>
            </a:r>
          </a:p>
          <a:p>
            <a:pPr lvl="1">
              <a:lnSpc>
                <a:spcPct val="100000"/>
              </a:lnSpc>
              <a:spcBef>
                <a:spcPts val="1400"/>
              </a:spcBef>
            </a:pPr>
            <a:r>
              <a:rPr lang="en-US" sz="1800" dirty="0">
                <a:solidFill>
                  <a:schemeClr val="accent3">
                    <a:lumMod val="25000"/>
                  </a:schemeClr>
                </a:solidFill>
                <a:latin typeface="Abadi" panose="020B0604020104020204" pitchFamily="34" charset="0"/>
              </a:rPr>
              <a:t>Callback: The callback connects the input field with the line plot, ensuring that the plot updates automatically whenever the user enters a different year. This interactivity makes the dashboard more user-friendly and facilitates dynamic exploration of the data.</a:t>
            </a:r>
          </a:p>
          <a:p>
            <a:pPr>
              <a:lnSpc>
                <a:spcPct val="100000"/>
              </a:lnSpc>
              <a:spcBef>
                <a:spcPts val="1400"/>
              </a:spcBef>
            </a:pPr>
            <a:r>
              <a:rPr lang="en-US" sz="2000" dirty="0">
                <a:solidFill>
                  <a:schemeClr val="accent3">
                    <a:lumMod val="25000"/>
                  </a:schemeClr>
                </a:solidFill>
                <a:latin typeface="Abadi" panose="020B0604020104020204" pitchFamily="34" charset="0"/>
                <a:hlinkClick r:id="rId3"/>
              </a:rPr>
              <a:t>Data Collection </a:t>
            </a:r>
            <a:r>
              <a:rPr lang="en-US" sz="2000" dirty="0" err="1">
                <a:solidFill>
                  <a:schemeClr val="accent3">
                    <a:lumMod val="25000"/>
                  </a:schemeClr>
                </a:solidFill>
                <a:latin typeface="Abadi" panose="020B0604020104020204" pitchFamily="34" charset="0"/>
                <a:hlinkClick r:id="rId3"/>
              </a:rPr>
              <a:t>Jupyter</a:t>
            </a:r>
            <a:r>
              <a:rPr lang="en-US" sz="2000" dirty="0">
                <a:solidFill>
                  <a:schemeClr val="accent3">
                    <a:lumMod val="25000"/>
                  </a:schemeClr>
                </a:solidFill>
                <a:latin typeface="Abadi" panose="020B0604020104020204" pitchFamily="34" charset="0"/>
                <a:hlinkClick r:id="rId3"/>
              </a:rPr>
              <a:t> File</a:t>
            </a:r>
            <a:endParaRPr lang="en-US" sz="2000"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60519" cy="4351338"/>
          </a:xfrm>
          <a:prstGeom prst="rect">
            <a:avLst/>
          </a:prstGeom>
        </p:spPr>
        <p:txBody>
          <a:bodyPr>
            <a:normAutofit fontScale="70000" lnSpcReduction="20000"/>
          </a:bodyPr>
          <a:lstStyle/>
          <a:p>
            <a:pPr>
              <a:lnSpc>
                <a:spcPct val="100000"/>
              </a:lnSpc>
              <a:spcBef>
                <a:spcPts val="1400"/>
              </a:spcBef>
            </a:pPr>
            <a:r>
              <a:rPr lang="en-US" sz="2100" dirty="0">
                <a:solidFill>
                  <a:schemeClr val="accent3">
                    <a:lumMod val="25000"/>
                  </a:schemeClr>
                </a:solidFill>
                <a:latin typeface="Abadi" panose="020B0604020104020204" pitchFamily="34" charset="0"/>
              </a:rPr>
              <a:t>Data Loading and Preparation: Datasets were loaded using pandas, and preprocessing techniques were applied, including standardization.  The data was split into training and testing sets.</a:t>
            </a:r>
          </a:p>
          <a:p>
            <a:pPr>
              <a:lnSpc>
                <a:spcPct val="100000"/>
              </a:lnSpc>
              <a:spcBef>
                <a:spcPts val="1400"/>
              </a:spcBef>
            </a:pPr>
            <a:r>
              <a:rPr lang="en-US" sz="2100" dirty="0">
                <a:solidFill>
                  <a:schemeClr val="accent3">
                    <a:lumMod val="25000"/>
                  </a:schemeClr>
                </a:solidFill>
                <a:latin typeface="Abadi" panose="020B0604020104020204" pitchFamily="34" charset="0"/>
              </a:rPr>
              <a:t>Model Selection and Training: Four classification algorithms were chosen: Logistic Regression, Support Vector Machine (SVM), Decision Tree, and K-Nearest Neighbors.  Hyperparameter tuning was performed using </a:t>
            </a:r>
            <a:r>
              <a:rPr lang="en-US" sz="2100" dirty="0" err="1">
                <a:solidFill>
                  <a:schemeClr val="accent3">
                    <a:lumMod val="25000"/>
                  </a:schemeClr>
                </a:solidFill>
                <a:latin typeface="Abadi" panose="020B0604020104020204" pitchFamily="34" charset="0"/>
              </a:rPr>
              <a:t>GridSearchCV</a:t>
            </a:r>
            <a:r>
              <a:rPr lang="en-US" sz="2100" dirty="0">
                <a:solidFill>
                  <a:schemeClr val="accent3">
                    <a:lumMod val="25000"/>
                  </a:schemeClr>
                </a:solidFill>
                <a:latin typeface="Abadi" panose="020B0604020104020204" pitchFamily="34" charset="0"/>
              </a:rPr>
              <a:t> to find the best parameters for each model.</a:t>
            </a:r>
          </a:p>
          <a:p>
            <a:pPr>
              <a:lnSpc>
                <a:spcPct val="100000"/>
              </a:lnSpc>
              <a:spcBef>
                <a:spcPts val="1400"/>
              </a:spcBef>
            </a:pPr>
            <a:r>
              <a:rPr lang="en-US" sz="2100" dirty="0">
                <a:solidFill>
                  <a:schemeClr val="accent3">
                    <a:lumMod val="25000"/>
                  </a:schemeClr>
                </a:solidFill>
                <a:latin typeface="Abadi" panose="020B0604020104020204" pitchFamily="34" charset="0"/>
              </a:rPr>
              <a:t>Model Evaluation: The models were evaluated using the test data, and their accuracy was calculated using the score method.  The model with the highest accuracy was determined to be the best-performing model.</a:t>
            </a:r>
          </a:p>
          <a:p>
            <a:pPr>
              <a:lnSpc>
                <a:spcPct val="100000"/>
              </a:lnSpc>
              <a:spcBef>
                <a:spcPts val="1400"/>
              </a:spcBef>
            </a:pPr>
            <a:r>
              <a:rPr lang="en-US" sz="2100" dirty="0">
                <a:solidFill>
                  <a:schemeClr val="accent3">
                    <a:lumMod val="25000"/>
                  </a:schemeClr>
                </a:solidFill>
                <a:latin typeface="Abadi" panose="020B0604020104020204" pitchFamily="34" charset="0"/>
              </a:rPr>
              <a:t>Model Improvement: The hyperparameters of each model were tuned to improve their performance.  Different classification algorithms were compared to find the one that performs best on the test data. </a:t>
            </a:r>
          </a:p>
          <a:p>
            <a:pPr>
              <a:lnSpc>
                <a:spcPct val="100000"/>
              </a:lnSpc>
              <a:spcBef>
                <a:spcPts val="1400"/>
              </a:spcBef>
            </a:pPr>
            <a:r>
              <a:rPr lang="en-US" sz="2000" dirty="0">
                <a:solidFill>
                  <a:schemeClr val="accent3">
                    <a:lumMod val="25000"/>
                  </a:schemeClr>
                </a:solidFill>
                <a:latin typeface="Abadi" panose="020B0604020104020204" pitchFamily="34" charset="0"/>
                <a:hlinkClick r:id="rId3"/>
              </a:rPr>
              <a:t>Data Collection </a:t>
            </a:r>
            <a:r>
              <a:rPr lang="en-US" sz="2000" dirty="0" err="1">
                <a:solidFill>
                  <a:schemeClr val="accent3">
                    <a:lumMod val="25000"/>
                  </a:schemeClr>
                </a:solidFill>
                <a:latin typeface="Abadi" panose="020B0604020104020204" pitchFamily="34" charset="0"/>
                <a:hlinkClick r:id="rId3"/>
              </a:rPr>
              <a:t>Jupyter</a:t>
            </a:r>
            <a:r>
              <a:rPr lang="en-US" sz="2000" dirty="0">
                <a:solidFill>
                  <a:schemeClr val="accent3">
                    <a:lumMod val="25000"/>
                  </a:schemeClr>
                </a:solidFill>
                <a:latin typeface="Abadi" panose="020B0604020104020204" pitchFamily="34" charset="0"/>
                <a:hlinkClick r:id="rId3"/>
              </a:rPr>
              <a:t> File</a:t>
            </a:r>
            <a:endParaRPr lang="en-US" sz="20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94E22049-412F-A37F-5BB7-0DB61E25482A}"/>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dirty="0"/>
          </a:p>
        </p:txBody>
      </p:sp>
      <p:sp>
        <p:nvSpPr>
          <p:cNvPr id="6" name="Rectangle: Rounded Corners 5">
            <a:extLst>
              <a:ext uri="{FF2B5EF4-FFF2-40B4-BE49-F238E27FC236}">
                <a16:creationId xmlns:a16="http://schemas.microsoft.com/office/drawing/2014/main" id="{5D30F4F6-5140-AA3C-6AE9-653B4F61A637}"/>
              </a:ext>
            </a:extLst>
          </p:cNvPr>
          <p:cNvSpPr/>
          <p:nvPr/>
        </p:nvSpPr>
        <p:spPr>
          <a:xfrm>
            <a:off x="5997677" y="2349910"/>
            <a:ext cx="996437"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CSV Data</a:t>
            </a:r>
          </a:p>
        </p:txBody>
      </p:sp>
      <p:cxnSp>
        <p:nvCxnSpPr>
          <p:cNvPr id="7" name="Straight Arrow Connector 6">
            <a:extLst>
              <a:ext uri="{FF2B5EF4-FFF2-40B4-BE49-F238E27FC236}">
                <a16:creationId xmlns:a16="http://schemas.microsoft.com/office/drawing/2014/main" id="{DB799438-9AF2-9A11-2ECD-AAE5BE34338C}"/>
              </a:ext>
            </a:extLst>
          </p:cNvPr>
          <p:cNvCxnSpPr>
            <a:cxnSpLocks/>
            <a:stCxn id="6" idx="3"/>
            <a:endCxn id="8" idx="1"/>
          </p:cNvCxnSpPr>
          <p:nvPr/>
        </p:nvCxnSpPr>
        <p:spPr>
          <a:xfrm flipV="1">
            <a:off x="6994114" y="2723535"/>
            <a:ext cx="1806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7B8BB459-47BE-531B-42FD-4CA65E0D8093}"/>
              </a:ext>
            </a:extLst>
          </p:cNvPr>
          <p:cNvSpPr/>
          <p:nvPr/>
        </p:nvSpPr>
        <p:spPr>
          <a:xfrm>
            <a:off x="7174799" y="2349909"/>
            <a:ext cx="1831549"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Data Analysis Process</a:t>
            </a:r>
          </a:p>
        </p:txBody>
      </p:sp>
      <p:sp>
        <p:nvSpPr>
          <p:cNvPr id="9" name="Rectangle: Rounded Corners 8">
            <a:extLst>
              <a:ext uri="{FF2B5EF4-FFF2-40B4-BE49-F238E27FC236}">
                <a16:creationId xmlns:a16="http://schemas.microsoft.com/office/drawing/2014/main" id="{31FD78B6-3E70-8613-BED6-191F75BF909D}"/>
              </a:ext>
            </a:extLst>
          </p:cNvPr>
          <p:cNvSpPr/>
          <p:nvPr/>
        </p:nvSpPr>
        <p:spPr>
          <a:xfrm>
            <a:off x="9114025" y="2349908"/>
            <a:ext cx="2149560"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Exploratory Data Analysis</a:t>
            </a:r>
          </a:p>
        </p:txBody>
      </p:sp>
      <p:cxnSp>
        <p:nvCxnSpPr>
          <p:cNvPr id="10" name="Straight Arrow Connector 9">
            <a:extLst>
              <a:ext uri="{FF2B5EF4-FFF2-40B4-BE49-F238E27FC236}">
                <a16:creationId xmlns:a16="http://schemas.microsoft.com/office/drawing/2014/main" id="{7BD9C847-4B2B-24E2-1925-0C6C0CE0EE91}"/>
              </a:ext>
            </a:extLst>
          </p:cNvPr>
          <p:cNvCxnSpPr>
            <a:stCxn id="8" idx="3"/>
            <a:endCxn id="9" idx="1"/>
          </p:cNvCxnSpPr>
          <p:nvPr/>
        </p:nvCxnSpPr>
        <p:spPr>
          <a:xfrm flipV="1">
            <a:off x="9006348" y="2723534"/>
            <a:ext cx="10767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B25DC6E2-B51E-0A53-998B-62CBD20B5138}"/>
              </a:ext>
            </a:extLst>
          </p:cNvPr>
          <p:cNvSpPr/>
          <p:nvPr/>
        </p:nvSpPr>
        <p:spPr>
          <a:xfrm>
            <a:off x="5997677" y="3427284"/>
            <a:ext cx="2149560"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Interactive Analytics</a:t>
            </a:r>
          </a:p>
        </p:txBody>
      </p:sp>
      <p:sp>
        <p:nvSpPr>
          <p:cNvPr id="12" name="Rectangle: Rounded Corners 11">
            <a:extLst>
              <a:ext uri="{FF2B5EF4-FFF2-40B4-BE49-F238E27FC236}">
                <a16:creationId xmlns:a16="http://schemas.microsoft.com/office/drawing/2014/main" id="{1C705F17-FA84-396F-D66F-5AE2D756EFE4}"/>
              </a:ext>
            </a:extLst>
          </p:cNvPr>
          <p:cNvSpPr/>
          <p:nvPr/>
        </p:nvSpPr>
        <p:spPr>
          <a:xfrm>
            <a:off x="8286100" y="3427284"/>
            <a:ext cx="1683810"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Predictive Analysis</a:t>
            </a:r>
          </a:p>
        </p:txBody>
      </p:sp>
      <p:sp>
        <p:nvSpPr>
          <p:cNvPr id="13" name="Rectangle: Rounded Corners 12">
            <a:extLst>
              <a:ext uri="{FF2B5EF4-FFF2-40B4-BE49-F238E27FC236}">
                <a16:creationId xmlns:a16="http://schemas.microsoft.com/office/drawing/2014/main" id="{448D2077-28F6-FC3A-FBD2-6191B117F8D2}"/>
              </a:ext>
            </a:extLst>
          </p:cNvPr>
          <p:cNvSpPr/>
          <p:nvPr/>
        </p:nvSpPr>
        <p:spPr>
          <a:xfrm>
            <a:off x="10134309" y="3427283"/>
            <a:ext cx="996437"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Finalize</a:t>
            </a:r>
          </a:p>
        </p:txBody>
      </p:sp>
      <p:cxnSp>
        <p:nvCxnSpPr>
          <p:cNvPr id="14" name="Connector: Elbow 13">
            <a:extLst>
              <a:ext uri="{FF2B5EF4-FFF2-40B4-BE49-F238E27FC236}">
                <a16:creationId xmlns:a16="http://schemas.microsoft.com/office/drawing/2014/main" id="{A4458FFE-C280-AAFA-3178-B31E247CA489}"/>
              </a:ext>
            </a:extLst>
          </p:cNvPr>
          <p:cNvCxnSpPr>
            <a:stCxn id="9" idx="2"/>
            <a:endCxn id="11" idx="0"/>
          </p:cNvCxnSpPr>
          <p:nvPr/>
        </p:nvCxnSpPr>
        <p:spPr>
          <a:xfrm rot="5400000">
            <a:off x="8465569" y="1704047"/>
            <a:ext cx="330125" cy="3116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77113CB-DFB2-0EFE-A449-E40F7D13AA4A}"/>
              </a:ext>
            </a:extLst>
          </p:cNvPr>
          <p:cNvCxnSpPr>
            <a:stCxn id="11" idx="3"/>
            <a:endCxn id="12" idx="1"/>
          </p:cNvCxnSpPr>
          <p:nvPr/>
        </p:nvCxnSpPr>
        <p:spPr>
          <a:xfrm>
            <a:off x="8147237" y="3800910"/>
            <a:ext cx="1388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B03226D-9135-EDFF-471A-3FE6270C7534}"/>
              </a:ext>
            </a:extLst>
          </p:cNvPr>
          <p:cNvCxnSpPr>
            <a:stCxn id="12" idx="3"/>
            <a:endCxn id="13" idx="1"/>
          </p:cNvCxnSpPr>
          <p:nvPr/>
        </p:nvCxnSpPr>
        <p:spPr>
          <a:xfrm flipV="1">
            <a:off x="9969910" y="3800909"/>
            <a:ext cx="1643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612490" y="3726426"/>
            <a:ext cx="9124335" cy="193664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number of launches from CCAFS SLC 40 were the highest.</a:t>
            </a:r>
          </a:p>
          <a:p>
            <a:pPr>
              <a:lnSpc>
                <a:spcPct val="100000"/>
              </a:lnSpc>
              <a:spcBef>
                <a:spcPts val="1400"/>
              </a:spcBef>
            </a:pPr>
            <a:r>
              <a:rPr lang="en-US" sz="2200" dirty="0">
                <a:solidFill>
                  <a:schemeClr val="accent3">
                    <a:lumMod val="25000"/>
                  </a:schemeClr>
                </a:solidFill>
                <a:latin typeface="Abadi" panose="020B0604020104020204" pitchFamily="34" charset="0"/>
              </a:rPr>
              <a:t>Falcon 9 launch from CCAFS SLC had achieved the greatest number of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1C0BB68-10A7-6A2F-09FE-7819ABE932E7}"/>
              </a:ext>
            </a:extLst>
          </p:cNvPr>
          <p:cNvPicPr>
            <a:picLocks noChangeAspect="1"/>
          </p:cNvPicPr>
          <p:nvPr/>
        </p:nvPicPr>
        <p:blipFill>
          <a:blip r:embed="rId3"/>
          <a:stretch>
            <a:fillRect/>
          </a:stretch>
        </p:blipFill>
        <p:spPr>
          <a:xfrm>
            <a:off x="1081228" y="1539061"/>
            <a:ext cx="10029543" cy="193664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03B42100-B26E-B0D4-8E50-19F0E104F431}"/>
              </a:ext>
            </a:extLst>
          </p:cNvPr>
          <p:cNvSpPr txBox="1">
            <a:spLocks/>
          </p:cNvSpPr>
          <p:nvPr/>
        </p:nvSpPr>
        <p:spPr>
          <a:xfrm>
            <a:off x="1612490" y="3726426"/>
            <a:ext cx="9124335" cy="19366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It appears that the most success happened between a 4000 and 8000 kg payload.</a:t>
            </a:r>
          </a:p>
        </p:txBody>
      </p:sp>
      <p:pic>
        <p:nvPicPr>
          <p:cNvPr id="8" name="Picture 7">
            <a:extLst>
              <a:ext uri="{FF2B5EF4-FFF2-40B4-BE49-F238E27FC236}">
                <a16:creationId xmlns:a16="http://schemas.microsoft.com/office/drawing/2014/main" id="{DBA45055-43DD-A88C-76E7-B23E5B4533D2}"/>
              </a:ext>
            </a:extLst>
          </p:cNvPr>
          <p:cNvPicPr>
            <a:picLocks noChangeAspect="1"/>
          </p:cNvPicPr>
          <p:nvPr/>
        </p:nvPicPr>
        <p:blipFill>
          <a:blip r:embed="rId3"/>
          <a:stretch>
            <a:fillRect/>
          </a:stretch>
        </p:blipFill>
        <p:spPr>
          <a:xfrm>
            <a:off x="983225" y="1385125"/>
            <a:ext cx="10225549" cy="202479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a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SO has zero success.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C799B0C8-A81F-A98B-3EBD-9E40624D20EA}"/>
              </a:ext>
            </a:extLst>
          </p:cNvPr>
          <p:cNvPicPr>
            <a:picLocks noChangeAspect="1"/>
          </p:cNvPicPr>
          <p:nvPr/>
        </p:nvPicPr>
        <p:blipFill>
          <a:blip r:embed="rId3"/>
          <a:stretch>
            <a:fillRect/>
          </a:stretch>
        </p:blipFill>
        <p:spPr>
          <a:xfrm>
            <a:off x="5318483" y="1683652"/>
            <a:ext cx="5743575" cy="42100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36940" y="4988542"/>
            <a:ext cx="8718119" cy="16053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GTO appears to have the best success rate across the widest amount of flight numbers.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9044CA65-1FEA-F97C-4428-4707F7A44FC3}"/>
              </a:ext>
            </a:extLst>
          </p:cNvPr>
          <p:cNvPicPr>
            <a:picLocks noChangeAspect="1"/>
          </p:cNvPicPr>
          <p:nvPr/>
        </p:nvPicPr>
        <p:blipFill>
          <a:blip r:embed="rId3"/>
          <a:stretch>
            <a:fillRect/>
          </a:stretch>
        </p:blipFill>
        <p:spPr>
          <a:xfrm>
            <a:off x="770011" y="1422954"/>
            <a:ext cx="10432026" cy="338336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289299" y="4849878"/>
            <a:ext cx="9996312" cy="139618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ISS seemed to do the best between 2,000 and 3,000 kg payload</a:t>
            </a:r>
          </a:p>
          <a:p>
            <a:pPr>
              <a:lnSpc>
                <a:spcPct val="100000"/>
              </a:lnSpc>
              <a:spcBef>
                <a:spcPts val="1400"/>
              </a:spcBef>
            </a:pPr>
            <a:r>
              <a:rPr lang="en-US" sz="2200" dirty="0">
                <a:solidFill>
                  <a:schemeClr val="accent3">
                    <a:lumMod val="25000"/>
                  </a:schemeClr>
                </a:solidFill>
                <a:latin typeface="Abadi" panose="020B0604020104020204" pitchFamily="34" charset="0"/>
              </a:rPr>
              <a:t>GTO had a span between 3,000 and 7,000 but seemed to have the best results between 5,000 and 6,500.</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9D7617C-60DF-ADE6-ECA9-853F9DBC59B8}"/>
              </a:ext>
            </a:extLst>
          </p:cNvPr>
          <p:cNvPicPr>
            <a:picLocks noChangeAspect="1"/>
          </p:cNvPicPr>
          <p:nvPr/>
        </p:nvPicPr>
        <p:blipFill>
          <a:blip r:embed="rId3"/>
          <a:stretch>
            <a:fillRect/>
          </a:stretch>
        </p:blipFill>
        <p:spPr>
          <a:xfrm>
            <a:off x="801329" y="1370669"/>
            <a:ext cx="10589342" cy="33910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went over 60% after 2016 with the best success happening in 2019.</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78A56E8-708D-8B21-FF60-D2528CD7B254}"/>
              </a:ext>
            </a:extLst>
          </p:cNvPr>
          <p:cNvPicPr>
            <a:picLocks noChangeAspect="1"/>
          </p:cNvPicPr>
          <p:nvPr/>
        </p:nvPicPr>
        <p:blipFill>
          <a:blip r:embed="rId3"/>
          <a:stretch>
            <a:fillRect/>
          </a:stretch>
        </p:blipFill>
        <p:spPr>
          <a:xfrm>
            <a:off x="5024284" y="1433202"/>
            <a:ext cx="6687933" cy="444814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02511DC9-4CD4-EFC2-84F7-EBD8FCF93CC8}"/>
              </a:ext>
            </a:extLst>
          </p:cNvPr>
          <p:cNvPicPr>
            <a:picLocks noChangeAspect="1"/>
          </p:cNvPicPr>
          <p:nvPr/>
        </p:nvPicPr>
        <p:blipFill>
          <a:blip r:embed="rId3"/>
          <a:stretch>
            <a:fillRect/>
          </a:stretch>
        </p:blipFill>
        <p:spPr>
          <a:xfrm>
            <a:off x="1105053" y="1665799"/>
            <a:ext cx="5905347" cy="357534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E338017-6FDC-F629-D37F-FDA4C578A555}"/>
              </a:ext>
            </a:extLst>
          </p:cNvPr>
          <p:cNvPicPr>
            <a:picLocks noChangeAspect="1"/>
          </p:cNvPicPr>
          <p:nvPr/>
        </p:nvPicPr>
        <p:blipFill>
          <a:blip r:embed="rId3"/>
          <a:stretch>
            <a:fillRect/>
          </a:stretch>
        </p:blipFill>
        <p:spPr>
          <a:xfrm>
            <a:off x="544166" y="1465988"/>
            <a:ext cx="10913806" cy="1517203"/>
          </a:xfrm>
          <a:prstGeom prst="rect">
            <a:avLst/>
          </a:prstGeom>
        </p:spPr>
      </p:pic>
      <p:sp>
        <p:nvSpPr>
          <p:cNvPr id="7" name="Content Placeholder 4">
            <a:extLst>
              <a:ext uri="{FF2B5EF4-FFF2-40B4-BE49-F238E27FC236}">
                <a16:creationId xmlns:a16="http://schemas.microsoft.com/office/drawing/2014/main" id="{748E1E91-30BF-10DA-2969-D53AD3E98D2D}"/>
              </a:ext>
            </a:extLst>
          </p:cNvPr>
          <p:cNvSpPr txBox="1">
            <a:spLocks/>
          </p:cNvSpPr>
          <p:nvPr/>
        </p:nvSpPr>
        <p:spPr>
          <a:xfrm>
            <a:off x="2340078" y="3076067"/>
            <a:ext cx="6749844" cy="15974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List of 5 launches where the Launch Site starts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for NASA: 107,010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for F9 v1.1 is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0CAFA65-D729-CDF9-FE6B-F12D2B9F3EB7}"/>
              </a:ext>
            </a:extLst>
          </p:cNvPr>
          <p:cNvPicPr>
            <a:picLocks noChangeAspect="1"/>
          </p:cNvPicPr>
          <p:nvPr/>
        </p:nvPicPr>
        <p:blipFill>
          <a:blip r:embed="rId3"/>
          <a:stretch>
            <a:fillRect/>
          </a:stretch>
        </p:blipFill>
        <p:spPr>
          <a:xfrm>
            <a:off x="752167" y="1753154"/>
            <a:ext cx="10687665" cy="106716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Boosters with Payload between 4000 and 6000</a:t>
            </a:r>
          </a:p>
        </p:txBody>
      </p:sp>
      <p:graphicFrame>
        <p:nvGraphicFramePr>
          <p:cNvPr id="12" name="Content Placeholder 9">
            <a:extLst>
              <a:ext uri="{FF2B5EF4-FFF2-40B4-BE49-F238E27FC236}">
                <a16:creationId xmlns:a16="http://schemas.microsoft.com/office/drawing/2014/main" id="{62EBFAC9-2E93-5EF9-957F-9956DB51692C}"/>
              </a:ext>
            </a:extLst>
          </p:cNvPr>
          <p:cNvGraphicFramePr>
            <a:graphicFrameLocks/>
          </p:cNvGraphicFramePr>
          <p:nvPr>
            <p:extLst>
              <p:ext uri="{D42A27DB-BD31-4B8C-83A1-F6EECF244321}">
                <p14:modId xmlns:p14="http://schemas.microsoft.com/office/powerpoint/2010/main" val="569990846"/>
              </p:ext>
            </p:extLst>
          </p:nvPr>
        </p:nvGraphicFramePr>
        <p:xfrm>
          <a:off x="2133600" y="1686368"/>
          <a:ext cx="1188176" cy="4351347"/>
        </p:xfrm>
        <a:graphic>
          <a:graphicData uri="http://schemas.openxmlformats.org/drawingml/2006/table">
            <a:tbl>
              <a:tblPr/>
              <a:tblGrid>
                <a:gridCol w="1188176">
                  <a:extLst>
                    <a:ext uri="{9D8B030D-6E8A-4147-A177-3AD203B41FA5}">
                      <a16:colId xmlns:a16="http://schemas.microsoft.com/office/drawing/2014/main" val="4047719880"/>
                    </a:ext>
                  </a:extLst>
                </a:gridCol>
              </a:tblGrid>
              <a:tr h="207207">
                <a:tc>
                  <a:txBody>
                    <a:bodyPr/>
                    <a:lstStyle/>
                    <a:p>
                      <a:pPr algn="r" fontAlgn="ctr"/>
                      <a:r>
                        <a:rPr lang="en-US" sz="1000">
                          <a:effectLst/>
                        </a:rPr>
                        <a:t>F9 B4 B1040.2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441518996"/>
                  </a:ext>
                </a:extLst>
              </a:tr>
              <a:tr h="207207">
                <a:tc>
                  <a:txBody>
                    <a:bodyPr/>
                    <a:lstStyle/>
                    <a:p>
                      <a:pPr algn="r" fontAlgn="ctr"/>
                      <a:r>
                        <a:rPr lang="en-US" sz="1000">
                          <a:effectLst/>
                        </a:rPr>
                        <a:t>F9 B4 B1040.1</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047945880"/>
                  </a:ext>
                </a:extLst>
              </a:tr>
              <a:tr h="207207">
                <a:tc>
                  <a:txBody>
                    <a:bodyPr/>
                    <a:lstStyle/>
                    <a:p>
                      <a:pPr algn="r" fontAlgn="ctr"/>
                      <a:r>
                        <a:rPr lang="en-US" sz="1000">
                          <a:effectLst/>
                        </a:rPr>
                        <a:t>F9 B5 B1046.2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960012004"/>
                  </a:ext>
                </a:extLst>
              </a:tr>
              <a:tr h="207207">
                <a:tc>
                  <a:txBody>
                    <a:bodyPr/>
                    <a:lstStyle/>
                    <a:p>
                      <a:pPr algn="r" fontAlgn="ctr"/>
                      <a:r>
                        <a:rPr lang="en-US" sz="1000">
                          <a:effectLst/>
                        </a:rPr>
                        <a:t>F9 B5 B1047.2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442837638"/>
                  </a:ext>
                </a:extLst>
              </a:tr>
              <a:tr h="207207">
                <a:tc>
                  <a:txBody>
                    <a:bodyPr/>
                    <a:lstStyle/>
                    <a:p>
                      <a:pPr algn="r" fontAlgn="ctr"/>
                      <a:r>
                        <a:rPr lang="en-US" sz="1000" dirty="0">
                          <a:effectLst/>
                        </a:rPr>
                        <a:t>F9 B5 B1048.3</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694710319"/>
                  </a:ext>
                </a:extLst>
              </a:tr>
              <a:tr h="207207">
                <a:tc>
                  <a:txBody>
                    <a:bodyPr/>
                    <a:lstStyle/>
                    <a:p>
                      <a:pPr algn="r" fontAlgn="ctr"/>
                      <a:r>
                        <a:rPr lang="en-US" sz="1000">
                          <a:effectLst/>
                        </a:rPr>
                        <a:t>F9 B5 B1051.2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689780863"/>
                  </a:ext>
                </a:extLst>
              </a:tr>
              <a:tr h="207207">
                <a:tc>
                  <a:txBody>
                    <a:bodyPr/>
                    <a:lstStyle/>
                    <a:p>
                      <a:pPr algn="r" fontAlgn="ctr"/>
                      <a:r>
                        <a:rPr lang="en-US" sz="1000">
                          <a:effectLst/>
                        </a:rPr>
                        <a:t>F9 B5 B1058.2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544854755"/>
                  </a:ext>
                </a:extLst>
              </a:tr>
              <a:tr h="207207">
                <a:tc>
                  <a:txBody>
                    <a:bodyPr/>
                    <a:lstStyle/>
                    <a:p>
                      <a:pPr algn="r" fontAlgn="ctr"/>
                      <a:r>
                        <a:rPr lang="en-US" sz="1000">
                          <a:effectLst/>
                        </a:rPr>
                        <a:t>F9 B5B1060.1</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676123761"/>
                  </a:ext>
                </a:extLst>
              </a:tr>
              <a:tr h="207207">
                <a:tc>
                  <a:txBody>
                    <a:bodyPr/>
                    <a:lstStyle/>
                    <a:p>
                      <a:pPr algn="r" fontAlgn="ctr"/>
                      <a:r>
                        <a:rPr lang="en-US" sz="1000" dirty="0">
                          <a:effectLst/>
                        </a:rPr>
                        <a:t>F9 B5B1062.1</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1307247879"/>
                  </a:ext>
                </a:extLst>
              </a:tr>
              <a:tr h="207207">
                <a:tc>
                  <a:txBody>
                    <a:bodyPr/>
                    <a:lstStyle/>
                    <a:p>
                      <a:pPr algn="r" fontAlgn="ctr"/>
                      <a:r>
                        <a:rPr lang="en-US" sz="1000">
                          <a:effectLst/>
                        </a:rPr>
                        <a:t>F9 FT B1021.2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828181825"/>
                  </a:ext>
                </a:extLst>
              </a:tr>
              <a:tr h="207207">
                <a:tc>
                  <a:txBody>
                    <a:bodyPr/>
                    <a:lstStyle/>
                    <a:p>
                      <a:pPr algn="r" fontAlgn="ctr"/>
                      <a:r>
                        <a:rPr lang="en-US" sz="1000">
                          <a:effectLst/>
                        </a:rPr>
                        <a:t>F9 FT B1031.2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57656119"/>
                  </a:ext>
                </a:extLst>
              </a:tr>
              <a:tr h="207207">
                <a:tc>
                  <a:txBody>
                    <a:bodyPr/>
                    <a:lstStyle/>
                    <a:p>
                      <a:pPr algn="r" fontAlgn="ctr"/>
                      <a:r>
                        <a:rPr lang="en-US" sz="1000">
                          <a:effectLst/>
                        </a:rPr>
                        <a:t>F9 FT B1032.2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835805871"/>
                  </a:ext>
                </a:extLst>
              </a:tr>
              <a:tr h="207207">
                <a:tc>
                  <a:txBody>
                    <a:bodyPr/>
                    <a:lstStyle/>
                    <a:p>
                      <a:pPr algn="r" fontAlgn="ctr"/>
                      <a:r>
                        <a:rPr lang="en-US" sz="1000" dirty="0">
                          <a:effectLst/>
                        </a:rPr>
                        <a:t>F9 FT B1020</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594608374"/>
                  </a:ext>
                </a:extLst>
              </a:tr>
              <a:tr h="207207">
                <a:tc>
                  <a:txBody>
                    <a:bodyPr/>
                    <a:lstStyle/>
                    <a:p>
                      <a:pPr algn="r" fontAlgn="ctr"/>
                      <a:r>
                        <a:rPr lang="en-US" sz="1000">
                          <a:effectLst/>
                        </a:rPr>
                        <a:t>F9 FT B1022</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856838550"/>
                  </a:ext>
                </a:extLst>
              </a:tr>
              <a:tr h="207207">
                <a:tc>
                  <a:txBody>
                    <a:bodyPr/>
                    <a:lstStyle/>
                    <a:p>
                      <a:pPr algn="r" fontAlgn="ctr"/>
                      <a:r>
                        <a:rPr lang="en-US" sz="1000">
                          <a:effectLst/>
                        </a:rPr>
                        <a:t>F9 FT B1026</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114609603"/>
                  </a:ext>
                </a:extLst>
              </a:tr>
              <a:tr h="207207">
                <a:tc>
                  <a:txBody>
                    <a:bodyPr/>
                    <a:lstStyle/>
                    <a:p>
                      <a:pPr algn="r" fontAlgn="ctr"/>
                      <a:r>
                        <a:rPr lang="en-US" sz="1000">
                          <a:effectLst/>
                        </a:rPr>
                        <a:t>F9 FT B1030</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489395055"/>
                  </a:ext>
                </a:extLst>
              </a:tr>
              <a:tr h="207207">
                <a:tc>
                  <a:txBody>
                    <a:bodyPr/>
                    <a:lstStyle/>
                    <a:p>
                      <a:pPr algn="r" fontAlgn="ctr"/>
                      <a:r>
                        <a:rPr lang="en-US" sz="1000">
                          <a:effectLst/>
                        </a:rPr>
                        <a:t>F9 FT B1032.1</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605004077"/>
                  </a:ext>
                </a:extLst>
              </a:tr>
              <a:tr h="207207">
                <a:tc>
                  <a:txBody>
                    <a:bodyPr/>
                    <a:lstStyle/>
                    <a:p>
                      <a:pPr algn="r" fontAlgn="ctr"/>
                      <a:r>
                        <a:rPr lang="en-US" sz="1000">
                          <a:effectLst/>
                        </a:rPr>
                        <a:t>F9 v1.1</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2081456688"/>
                  </a:ext>
                </a:extLst>
              </a:tr>
              <a:tr h="207207">
                <a:tc>
                  <a:txBody>
                    <a:bodyPr/>
                    <a:lstStyle/>
                    <a:p>
                      <a:pPr algn="r" fontAlgn="ctr"/>
                      <a:r>
                        <a:rPr lang="en-US" sz="1000">
                          <a:effectLst/>
                        </a:rPr>
                        <a:t>F9 v1.1 B1011</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3012840710"/>
                  </a:ext>
                </a:extLst>
              </a:tr>
              <a:tr h="207207">
                <a:tc>
                  <a:txBody>
                    <a:bodyPr/>
                    <a:lstStyle/>
                    <a:p>
                      <a:pPr algn="r" fontAlgn="ctr"/>
                      <a:r>
                        <a:rPr lang="en-US" sz="1000">
                          <a:effectLst/>
                        </a:rPr>
                        <a:t>F9 v1.1 B1014</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939545756"/>
                  </a:ext>
                </a:extLst>
              </a:tr>
              <a:tr h="207207">
                <a:tc>
                  <a:txBody>
                    <a:bodyPr/>
                    <a:lstStyle/>
                    <a:p>
                      <a:pPr algn="r" fontAlgn="ctr"/>
                      <a:r>
                        <a:rPr lang="en-US" sz="1000" dirty="0">
                          <a:effectLst/>
                        </a:rPr>
                        <a:t>F9 v1.1 B1016</a:t>
                      </a:r>
                    </a:p>
                  </a:txBody>
                  <a:tcPr marL="51802" marR="51802" marT="25901" marB="25901" anchor="ctr">
                    <a:lnL>
                      <a:noFill/>
                    </a:lnL>
                    <a:lnR>
                      <a:noFill/>
                    </a:lnR>
                    <a:lnT>
                      <a:noFill/>
                    </a:lnT>
                    <a:lnB>
                      <a:noFill/>
                    </a:lnB>
                    <a:solidFill>
                      <a:srgbClr val="FFFFFF"/>
                    </a:solidFill>
                  </a:tcPr>
                </a:tc>
                <a:extLst>
                  <a:ext uri="{0D108BD9-81ED-4DB2-BD59-A6C34878D82A}">
                    <a16:rowId xmlns:a16="http://schemas.microsoft.com/office/drawing/2014/main" val="403326842"/>
                  </a:ext>
                </a:extLst>
              </a:tr>
            </a:tbl>
          </a:graphicData>
        </a:graphic>
      </p:graphicFrame>
      <p:sp>
        <p:nvSpPr>
          <p:cNvPr id="13" name="Content Placeholder 4">
            <a:extLst>
              <a:ext uri="{FF2B5EF4-FFF2-40B4-BE49-F238E27FC236}">
                <a16:creationId xmlns:a16="http://schemas.microsoft.com/office/drawing/2014/main" id="{894BA13F-8D21-8B00-9863-BD1FCF4A3D5F}"/>
              </a:ext>
            </a:extLst>
          </p:cNvPr>
          <p:cNvSpPr txBox="1">
            <a:spLocks/>
          </p:cNvSpPr>
          <p:nvPr/>
        </p:nvSpPr>
        <p:spPr>
          <a:xfrm>
            <a:off x="3477229" y="1825625"/>
            <a:ext cx="703837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with success on a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3498"/>
            <a:ext cx="9718929" cy="447207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this project, we will predict if the SpaceX Falcon 9 first stage will land successfully.</a:t>
            </a:r>
          </a:p>
          <a:p>
            <a:pPr>
              <a:lnSpc>
                <a:spcPct val="100000"/>
              </a:lnSpc>
              <a:spcBef>
                <a:spcPts val="1400"/>
              </a:spcBef>
            </a:pPr>
            <a:r>
              <a:rPr lang="en-US" sz="2200" dirty="0">
                <a:solidFill>
                  <a:schemeClr val="accent3">
                    <a:lumMod val="25000"/>
                  </a:schemeClr>
                </a:solidFill>
                <a:latin typeface="Abadi" panose="020B0604020104020204" pitchFamily="34" charset="0"/>
              </a:rPr>
              <a:t>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Automated API Data Extraction</a:t>
            </a:r>
          </a:p>
          <a:p>
            <a:pPr lvl="1">
              <a:lnSpc>
                <a:spcPct val="100000"/>
              </a:lnSpc>
              <a:spcBef>
                <a:spcPts val="1400"/>
              </a:spcBef>
            </a:pPr>
            <a:r>
              <a:rPr lang="en-US" sz="1800" dirty="0">
                <a:solidFill>
                  <a:schemeClr val="accent3">
                    <a:lumMod val="25000"/>
                  </a:schemeClr>
                </a:solidFill>
                <a:latin typeface="Abadi" panose="020B0604020104020204" pitchFamily="34" charset="0"/>
              </a:rPr>
              <a:t>Modular Data Processing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Refinement &amp; Structuring</a:t>
            </a:r>
          </a:p>
          <a:p>
            <a:pPr lvl="1">
              <a:lnSpc>
                <a:spcPct val="100000"/>
              </a:lnSpc>
              <a:spcBef>
                <a:spcPts val="1400"/>
              </a:spcBef>
            </a:pPr>
            <a:r>
              <a:rPr lang="en-US" sz="1800" dirty="0">
                <a:solidFill>
                  <a:schemeClr val="accent3">
                    <a:lumMod val="25000"/>
                  </a:schemeClr>
                </a:solidFill>
                <a:latin typeface="Abadi" panose="020B0604020104020204" pitchFamily="34" charset="0"/>
              </a:rPr>
              <a:t>Targeted Feature Engineering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There is a correlation with the outcome of the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Use of decision tree may be the best method for prediction.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923BBBE3-E5E7-F8F8-F209-0D8760B09647}"/>
              </a:ext>
            </a:extLst>
          </p:cNvPr>
          <p:cNvGraphicFramePr>
            <a:graphicFrameLocks noGrp="1"/>
          </p:cNvGraphicFramePr>
          <p:nvPr>
            <p:extLst>
              <p:ext uri="{D42A27DB-BD31-4B8C-83A1-F6EECF244321}">
                <p14:modId xmlns:p14="http://schemas.microsoft.com/office/powerpoint/2010/main" val="2595612681"/>
              </p:ext>
            </p:extLst>
          </p:nvPr>
        </p:nvGraphicFramePr>
        <p:xfrm>
          <a:off x="838200" y="2014743"/>
          <a:ext cx="5601930" cy="1097280"/>
        </p:xfrm>
        <a:graphic>
          <a:graphicData uri="http://schemas.openxmlformats.org/drawingml/2006/table">
            <a:tbl>
              <a:tblPr/>
              <a:tblGrid>
                <a:gridCol w="2800965">
                  <a:extLst>
                    <a:ext uri="{9D8B030D-6E8A-4147-A177-3AD203B41FA5}">
                      <a16:colId xmlns:a16="http://schemas.microsoft.com/office/drawing/2014/main" val="3537102647"/>
                    </a:ext>
                  </a:extLst>
                </a:gridCol>
                <a:gridCol w="2800965">
                  <a:extLst>
                    <a:ext uri="{9D8B030D-6E8A-4147-A177-3AD203B41FA5}">
                      <a16:colId xmlns:a16="http://schemas.microsoft.com/office/drawing/2014/main" val="669800068"/>
                    </a:ext>
                  </a:extLst>
                </a:gridCol>
              </a:tblGrid>
              <a:tr h="0">
                <a:tc>
                  <a:txBody>
                    <a:bodyPr/>
                    <a:lstStyle/>
                    <a:p>
                      <a:pPr algn="r" fontAlgn="ctr"/>
                      <a:r>
                        <a:rPr lang="en-US" b="1">
                          <a:effectLst/>
                        </a:rPr>
                        <a:t>Mission_Outcome</a:t>
                      </a:r>
                    </a:p>
                  </a:txBody>
                  <a:tcPr anchor="ctr">
                    <a:lnL>
                      <a:noFill/>
                    </a:lnL>
                    <a:lnR>
                      <a:noFill/>
                    </a:lnR>
                    <a:lnT>
                      <a:noFill/>
                    </a:lnT>
                    <a:lnB>
                      <a:noFill/>
                    </a:lnB>
                    <a:solidFill>
                      <a:srgbClr val="FFFFFF"/>
                    </a:solidFill>
                  </a:tcPr>
                </a:tc>
                <a:tc>
                  <a:txBody>
                    <a:bodyPr/>
                    <a:lstStyle/>
                    <a:p>
                      <a:pPr algn="r" fontAlgn="ctr"/>
                      <a:r>
                        <a:rPr lang="en-US" b="1">
                          <a:effectLst/>
                        </a:rPr>
                        <a:t>Total</a:t>
                      </a:r>
                    </a:p>
                  </a:txBody>
                  <a:tcPr anchor="ctr">
                    <a:lnL>
                      <a:noFill/>
                    </a:lnL>
                    <a:lnR>
                      <a:noFill/>
                    </a:lnR>
                    <a:lnT>
                      <a:noFill/>
                    </a:lnT>
                    <a:lnB>
                      <a:noFill/>
                    </a:lnB>
                    <a:solidFill>
                      <a:srgbClr val="FFFFFF"/>
                    </a:solidFill>
                  </a:tcPr>
                </a:tc>
                <a:extLst>
                  <a:ext uri="{0D108BD9-81ED-4DB2-BD59-A6C34878D82A}">
                    <a16:rowId xmlns:a16="http://schemas.microsoft.com/office/drawing/2014/main" val="2736526518"/>
                  </a:ext>
                </a:extLst>
              </a:tr>
              <a:tr h="0">
                <a:tc>
                  <a:txBody>
                    <a:bodyPr/>
                    <a:lstStyle/>
                    <a:p>
                      <a:pPr algn="r" fontAlgn="ctr"/>
                      <a:r>
                        <a:rPr lang="en-US">
                          <a:effectLst/>
                        </a:rPr>
                        <a:t>Failure (in flight)</a:t>
                      </a:r>
                    </a:p>
                  </a:txBody>
                  <a:tcPr anchor="ctr">
                    <a:lnL>
                      <a:noFill/>
                    </a:lnL>
                    <a:lnR>
                      <a:noFill/>
                    </a:lnR>
                    <a:lnT>
                      <a:noFill/>
                    </a:lnT>
                    <a:lnB>
                      <a:noFill/>
                    </a:lnB>
                    <a:solidFill>
                      <a:srgbClr val="FFFFFF"/>
                    </a:solidFill>
                  </a:tcPr>
                </a:tc>
                <a:tc>
                  <a:txBody>
                    <a:bodyPr/>
                    <a:lstStyle/>
                    <a:p>
                      <a:pPr algn="r" fontAlgn="ctr"/>
                      <a:r>
                        <a:rPr lang="en-US">
                          <a:effectLst/>
                        </a:rPr>
                        <a:t>1</a:t>
                      </a:r>
                    </a:p>
                  </a:txBody>
                  <a:tcPr anchor="ctr">
                    <a:lnL>
                      <a:noFill/>
                    </a:lnL>
                    <a:lnR>
                      <a:noFill/>
                    </a:lnR>
                    <a:lnT>
                      <a:noFill/>
                    </a:lnT>
                    <a:lnB>
                      <a:noFill/>
                    </a:lnB>
                    <a:solidFill>
                      <a:srgbClr val="FFFFFF"/>
                    </a:solidFill>
                  </a:tcPr>
                </a:tc>
                <a:extLst>
                  <a:ext uri="{0D108BD9-81ED-4DB2-BD59-A6C34878D82A}">
                    <a16:rowId xmlns:a16="http://schemas.microsoft.com/office/drawing/2014/main" val="3375095001"/>
                  </a:ext>
                </a:extLst>
              </a:tr>
              <a:tr h="0">
                <a:tc>
                  <a:txBody>
                    <a:bodyPr/>
                    <a:lstStyle/>
                    <a:p>
                      <a:pPr algn="r" fontAlgn="ctr"/>
                      <a:r>
                        <a:rPr lang="en-US" dirty="0">
                          <a:effectLst/>
                        </a:rPr>
                        <a:t>Success</a:t>
                      </a:r>
                    </a:p>
                  </a:txBody>
                  <a:tcPr anchor="ctr">
                    <a:lnL>
                      <a:noFill/>
                    </a:lnL>
                    <a:lnR>
                      <a:noFill/>
                    </a:lnR>
                    <a:lnT>
                      <a:noFill/>
                    </a:lnT>
                    <a:lnB>
                      <a:noFill/>
                    </a:lnB>
                    <a:solidFill>
                      <a:srgbClr val="FFFFFF"/>
                    </a:solidFill>
                  </a:tcPr>
                </a:tc>
                <a:tc>
                  <a:txBody>
                    <a:bodyPr/>
                    <a:lstStyle/>
                    <a:p>
                      <a:pPr algn="r" fontAlgn="ctr"/>
                      <a:r>
                        <a:rPr lang="en-US" dirty="0">
                          <a:effectLst/>
                        </a:rPr>
                        <a:t>100</a:t>
                      </a:r>
                    </a:p>
                  </a:txBody>
                  <a:tcPr anchor="ctr">
                    <a:lnL>
                      <a:noFill/>
                    </a:lnL>
                    <a:lnR>
                      <a:noFill/>
                    </a:lnR>
                    <a:lnT>
                      <a:noFill/>
                    </a:lnT>
                    <a:lnB>
                      <a:noFill/>
                    </a:lnB>
                    <a:solidFill>
                      <a:srgbClr val="FFFFFF"/>
                    </a:solidFill>
                  </a:tcPr>
                </a:tc>
                <a:extLst>
                  <a:ext uri="{0D108BD9-81ED-4DB2-BD59-A6C34878D82A}">
                    <a16:rowId xmlns:a16="http://schemas.microsoft.com/office/drawing/2014/main" val="3532145572"/>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CB842D2D-7257-E7DE-C95E-2FEDAFF1784D}"/>
              </a:ext>
            </a:extLst>
          </p:cNvPr>
          <p:cNvPicPr>
            <a:picLocks noChangeAspect="1"/>
          </p:cNvPicPr>
          <p:nvPr/>
        </p:nvPicPr>
        <p:blipFill>
          <a:blip r:embed="rId3"/>
          <a:stretch>
            <a:fillRect/>
          </a:stretch>
        </p:blipFill>
        <p:spPr>
          <a:xfrm>
            <a:off x="4700587" y="1538287"/>
            <a:ext cx="2790825" cy="37814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15499BD-FCF7-3D26-E5DD-A811212ACC63}"/>
              </a:ext>
            </a:extLst>
          </p:cNvPr>
          <p:cNvPicPr>
            <a:picLocks noChangeAspect="1"/>
          </p:cNvPicPr>
          <p:nvPr/>
        </p:nvPicPr>
        <p:blipFill>
          <a:blip r:embed="rId3"/>
          <a:stretch>
            <a:fillRect/>
          </a:stretch>
        </p:blipFill>
        <p:spPr>
          <a:xfrm>
            <a:off x="1381125" y="3038475"/>
            <a:ext cx="9429750" cy="7810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C770D8F-1874-C6CD-F1DB-3EF683FD6CAA}"/>
              </a:ext>
            </a:extLst>
          </p:cNvPr>
          <p:cNvPicPr>
            <a:picLocks noChangeAspect="1"/>
          </p:cNvPicPr>
          <p:nvPr/>
        </p:nvPicPr>
        <p:blipFill>
          <a:blip r:embed="rId3"/>
          <a:stretch>
            <a:fillRect/>
          </a:stretch>
        </p:blipFill>
        <p:spPr>
          <a:xfrm>
            <a:off x="5214937" y="2957512"/>
            <a:ext cx="1762125" cy="9429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6" name="Picture 5">
            <a:extLst>
              <a:ext uri="{FF2B5EF4-FFF2-40B4-BE49-F238E27FC236}">
                <a16:creationId xmlns:a16="http://schemas.microsoft.com/office/drawing/2014/main" id="{DCD77870-DFF8-9C1E-8F66-15B8ED2EB5D0}"/>
              </a:ext>
            </a:extLst>
          </p:cNvPr>
          <p:cNvPicPr>
            <a:picLocks noChangeAspect="1"/>
          </p:cNvPicPr>
          <p:nvPr/>
        </p:nvPicPr>
        <p:blipFill>
          <a:blip r:embed="rId3"/>
          <a:stretch>
            <a:fillRect/>
          </a:stretch>
        </p:blipFill>
        <p:spPr>
          <a:xfrm>
            <a:off x="823912" y="1530568"/>
            <a:ext cx="10119391" cy="45066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4" name="Picture 3">
            <a:extLst>
              <a:ext uri="{FF2B5EF4-FFF2-40B4-BE49-F238E27FC236}">
                <a16:creationId xmlns:a16="http://schemas.microsoft.com/office/drawing/2014/main" id="{08B784E8-7A40-C9C8-6D37-7C5F19281056}"/>
              </a:ext>
            </a:extLst>
          </p:cNvPr>
          <p:cNvPicPr>
            <a:picLocks noChangeAspect="1"/>
          </p:cNvPicPr>
          <p:nvPr/>
        </p:nvPicPr>
        <p:blipFill>
          <a:blip r:embed="rId3"/>
          <a:stretch>
            <a:fillRect/>
          </a:stretch>
        </p:blipFill>
        <p:spPr>
          <a:xfrm>
            <a:off x="2161406" y="1306307"/>
            <a:ext cx="8124825" cy="46386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City, Railroad, and Highway</a:t>
            </a:r>
          </a:p>
        </p:txBody>
      </p:sp>
      <p:pic>
        <p:nvPicPr>
          <p:cNvPr id="4" name="Picture 3">
            <a:extLst>
              <a:ext uri="{FF2B5EF4-FFF2-40B4-BE49-F238E27FC236}">
                <a16:creationId xmlns:a16="http://schemas.microsoft.com/office/drawing/2014/main" id="{63F2AC89-B1D2-477B-C46B-100673A8E52F}"/>
              </a:ext>
            </a:extLst>
          </p:cNvPr>
          <p:cNvPicPr>
            <a:picLocks noChangeAspect="1"/>
          </p:cNvPicPr>
          <p:nvPr/>
        </p:nvPicPr>
        <p:blipFill>
          <a:blip r:embed="rId3"/>
          <a:stretch>
            <a:fillRect/>
          </a:stretch>
        </p:blipFill>
        <p:spPr>
          <a:xfrm>
            <a:off x="200025" y="985837"/>
            <a:ext cx="11791950" cy="488632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18786" y="1927123"/>
            <a:ext cx="5201265" cy="395327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is the most successful launch site.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by Site</a:t>
            </a:r>
          </a:p>
        </p:txBody>
      </p:sp>
      <p:pic>
        <p:nvPicPr>
          <p:cNvPr id="7" name="Picture 6">
            <a:extLst>
              <a:ext uri="{FF2B5EF4-FFF2-40B4-BE49-F238E27FC236}">
                <a16:creationId xmlns:a16="http://schemas.microsoft.com/office/drawing/2014/main" id="{102CA7F9-3BFA-A199-D508-114D9D9C74D9}"/>
              </a:ext>
            </a:extLst>
          </p:cNvPr>
          <p:cNvPicPr>
            <a:picLocks noChangeAspect="1"/>
          </p:cNvPicPr>
          <p:nvPr/>
        </p:nvPicPr>
        <p:blipFill>
          <a:blip r:embed="rId3"/>
          <a:stretch>
            <a:fillRect/>
          </a:stretch>
        </p:blipFill>
        <p:spPr>
          <a:xfrm>
            <a:off x="769776" y="1358874"/>
            <a:ext cx="5414906" cy="528483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9945277" cy="34172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SpaceX's reusable Falcon 9 rockets offer significant cost advantages in space launches.  Understanding the factors that influence successful first-stage landings is crucial for competitive analysis and cost optimization.</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We aim to predict Falcon 9 first-stage landing success. This will enable us to determine launch costs more accurately, providing a strategic advantage for alternative launch providers.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KSC LC-39A</a:t>
            </a:r>
          </a:p>
        </p:txBody>
      </p:sp>
      <p:pic>
        <p:nvPicPr>
          <p:cNvPr id="4" name="Picture 3">
            <a:extLst>
              <a:ext uri="{FF2B5EF4-FFF2-40B4-BE49-F238E27FC236}">
                <a16:creationId xmlns:a16="http://schemas.microsoft.com/office/drawing/2014/main" id="{E3539479-DCE1-5C8D-77FC-0F27E7A2CBE6}"/>
              </a:ext>
            </a:extLst>
          </p:cNvPr>
          <p:cNvPicPr>
            <a:picLocks noChangeAspect="1"/>
          </p:cNvPicPr>
          <p:nvPr/>
        </p:nvPicPr>
        <p:blipFill>
          <a:blip r:embed="rId3"/>
          <a:stretch>
            <a:fillRect/>
          </a:stretch>
        </p:blipFill>
        <p:spPr>
          <a:xfrm>
            <a:off x="3766954" y="1529645"/>
            <a:ext cx="4521713" cy="469674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20465" y="1825625"/>
            <a:ext cx="4764208"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has the most success between 0 to 6000 payload.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Outcomes by flight number</a:t>
            </a:r>
          </a:p>
        </p:txBody>
      </p:sp>
      <p:pic>
        <p:nvPicPr>
          <p:cNvPr id="7" name="Picture 6">
            <a:extLst>
              <a:ext uri="{FF2B5EF4-FFF2-40B4-BE49-F238E27FC236}">
                <a16:creationId xmlns:a16="http://schemas.microsoft.com/office/drawing/2014/main" id="{A93D112C-F9A1-9C2B-D4F7-6AD2C71AE387}"/>
              </a:ext>
            </a:extLst>
          </p:cNvPr>
          <p:cNvPicPr>
            <a:picLocks noChangeAspect="1"/>
          </p:cNvPicPr>
          <p:nvPr/>
        </p:nvPicPr>
        <p:blipFill>
          <a:blip r:embed="rId3"/>
          <a:stretch>
            <a:fillRect/>
          </a:stretch>
        </p:blipFill>
        <p:spPr>
          <a:xfrm>
            <a:off x="917547" y="1287980"/>
            <a:ext cx="5229619" cy="513923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31983" y="1881538"/>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Decision Tree has the best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 name="Picture 9">
            <a:extLst>
              <a:ext uri="{FF2B5EF4-FFF2-40B4-BE49-F238E27FC236}">
                <a16:creationId xmlns:a16="http://schemas.microsoft.com/office/drawing/2014/main" id="{3611B49F-B33A-1A54-87B0-7E040ABB1B82}"/>
              </a:ext>
            </a:extLst>
          </p:cNvPr>
          <p:cNvPicPr>
            <a:picLocks noChangeAspect="1"/>
          </p:cNvPicPr>
          <p:nvPr/>
        </p:nvPicPr>
        <p:blipFill>
          <a:blip r:embed="rId3"/>
          <a:stretch>
            <a:fillRect/>
          </a:stretch>
        </p:blipFill>
        <p:spPr>
          <a:xfrm>
            <a:off x="704247" y="1420146"/>
            <a:ext cx="5325989" cy="293847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69E0D5DE-46F0-139D-FD3B-AAC3F17BC775}"/>
              </a:ext>
            </a:extLst>
          </p:cNvPr>
          <p:cNvPicPr>
            <a:picLocks noChangeAspect="1"/>
          </p:cNvPicPr>
          <p:nvPr/>
        </p:nvPicPr>
        <p:blipFill>
          <a:blip r:embed="rId3"/>
          <a:stretch>
            <a:fillRect/>
          </a:stretch>
        </p:blipFill>
        <p:spPr>
          <a:xfrm>
            <a:off x="770011" y="1516779"/>
            <a:ext cx="5067300" cy="4276725"/>
          </a:xfrm>
          <a:prstGeom prst="rect">
            <a:avLst/>
          </a:prstGeom>
        </p:spPr>
      </p:pic>
      <p:sp>
        <p:nvSpPr>
          <p:cNvPr id="6" name="Content Placeholder 4">
            <a:extLst>
              <a:ext uri="{FF2B5EF4-FFF2-40B4-BE49-F238E27FC236}">
                <a16:creationId xmlns:a16="http://schemas.microsoft.com/office/drawing/2014/main" id="{4AC96F18-0EE5-77AA-45D0-78F2C0049646}"/>
              </a:ext>
            </a:extLst>
          </p:cNvPr>
          <p:cNvSpPr txBox="1">
            <a:spLocks/>
          </p:cNvSpPr>
          <p:nvPr/>
        </p:nvSpPr>
        <p:spPr>
          <a:xfrm>
            <a:off x="6131983" y="1881538"/>
            <a:ext cx="5325989" cy="381158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Decision Tree has a low number of false positives.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12621" cy="4351338"/>
          </a:xfrm>
          <a:prstGeom prst="rect">
            <a:avLst/>
          </a:prstGeom>
        </p:spPr>
        <p:txBody>
          <a:bodyPr>
            <a:normAutofit/>
          </a:bodyPr>
          <a:lstStyle/>
          <a:p>
            <a:pPr marL="0" indent="0">
              <a:lnSpc>
                <a:spcPct val="100000"/>
              </a:lnSpc>
              <a:spcBef>
                <a:spcPts val="1400"/>
              </a:spcBef>
              <a:buNone/>
            </a:pPr>
            <a:r>
              <a:rPr lang="en-US" sz="1600" dirty="0"/>
              <a:t>In conclusion, this project demonstrated the feasibility of predicting Falcon 9 first stage landings using machine learning techniques. Logistic Regression and Decision Tree models achieved the highest accuracy, both at 87.5%. Exploratory data analysis highlighted the importance of factors such as flight number and payload mass in determining landing success. Accurate landing predictions can aid in cost estimation and risk assessment for space missions, ultimately impacting the economic viability of space exploration. While this study provides valuable insights, future work should focus on incorporating additional data sources, exploring advanced modeling techniques, and expanding the scope to other space-related applications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dirty="0">
                <a:solidFill>
                  <a:srgbClr val="0B49CB"/>
                </a:solidFill>
                <a:latin typeface="Abadi"/>
              </a:rPr>
              <a:t>Executive Summary</a:t>
            </a:r>
          </a:p>
          <a:p>
            <a:pPr>
              <a:lnSpc>
                <a:spcPct val="120000"/>
              </a:lnSpc>
              <a:spcBef>
                <a:spcPts val="1400"/>
              </a:spcBef>
            </a:pPr>
            <a:r>
              <a:rPr lang="en-US" sz="1400" dirty="0">
                <a:solidFill>
                  <a:schemeClr val="accent3">
                    <a:lumMod val="25000"/>
                  </a:schemeClr>
                </a:solidFill>
                <a:latin typeface="Abadi"/>
              </a:rPr>
              <a:t>Automated API Data Extraction:</a:t>
            </a:r>
          </a:p>
          <a:p>
            <a:pPr lvl="1">
              <a:lnSpc>
                <a:spcPct val="120000"/>
              </a:lnSpc>
              <a:spcBef>
                <a:spcPts val="1400"/>
              </a:spcBef>
            </a:pPr>
            <a:r>
              <a:rPr lang="en-US" sz="1400" dirty="0">
                <a:solidFill>
                  <a:schemeClr val="accent3">
                    <a:lumMod val="25000"/>
                  </a:schemeClr>
                </a:solidFill>
                <a:latin typeface="Abadi"/>
              </a:rPr>
              <a:t>Leveraged SpaceX's public API to gather comprehensive historical launch data.</a:t>
            </a:r>
          </a:p>
          <a:p>
            <a:pPr lvl="1">
              <a:lnSpc>
                <a:spcPct val="120000"/>
              </a:lnSpc>
              <a:spcBef>
                <a:spcPts val="1400"/>
              </a:spcBef>
            </a:pPr>
            <a:r>
              <a:rPr lang="en-US" sz="1400" dirty="0">
                <a:solidFill>
                  <a:schemeClr val="accent3">
                    <a:lumMod val="25000"/>
                  </a:schemeClr>
                </a:solidFill>
                <a:latin typeface="Abadi"/>
              </a:rPr>
              <a:t>Implemented structured functions to efficiently extract and organize data from various API endpoints.</a:t>
            </a:r>
          </a:p>
          <a:p>
            <a:pPr>
              <a:lnSpc>
                <a:spcPct val="120000"/>
              </a:lnSpc>
              <a:spcBef>
                <a:spcPts val="1400"/>
              </a:spcBef>
            </a:pPr>
            <a:r>
              <a:rPr lang="en-US" sz="1400" dirty="0">
                <a:solidFill>
                  <a:schemeClr val="accent3">
                    <a:lumMod val="25000"/>
                  </a:schemeClr>
                </a:solidFill>
                <a:latin typeface="Abadi"/>
              </a:rPr>
              <a:t>Data Refinement &amp; Structuring:</a:t>
            </a:r>
          </a:p>
          <a:p>
            <a:pPr lvl="1">
              <a:lnSpc>
                <a:spcPct val="120000"/>
              </a:lnSpc>
              <a:spcBef>
                <a:spcPts val="1400"/>
              </a:spcBef>
            </a:pPr>
            <a:r>
              <a:rPr lang="en-US" sz="1400" dirty="0">
                <a:solidFill>
                  <a:schemeClr val="accent3">
                    <a:lumMod val="25000"/>
                  </a:schemeClr>
                </a:solidFill>
                <a:latin typeface="Abadi"/>
              </a:rPr>
              <a:t>Utilized Pandas to transform raw data into a clean, structured </a:t>
            </a:r>
            <a:r>
              <a:rPr lang="en-US" sz="1400" dirty="0" err="1">
                <a:solidFill>
                  <a:schemeClr val="accent3">
                    <a:lumMod val="25000"/>
                  </a:schemeClr>
                </a:solidFill>
                <a:latin typeface="Abadi"/>
              </a:rPr>
              <a:t>DataFrame</a:t>
            </a:r>
            <a:r>
              <a:rPr lang="en-US" sz="1400" dirty="0">
                <a:solidFill>
                  <a:schemeClr val="accent3">
                    <a:lumMod val="25000"/>
                  </a:schemeClr>
                </a:solidFill>
                <a:latin typeface="Abadi"/>
              </a:rPr>
              <a:t> for analysis. Implemented error handling to increase data integrity.</a:t>
            </a:r>
          </a:p>
          <a:p>
            <a:pPr>
              <a:lnSpc>
                <a:spcPct val="120000"/>
              </a:lnSpc>
              <a:spcBef>
                <a:spcPts val="1400"/>
              </a:spcBef>
            </a:pPr>
            <a:r>
              <a:rPr lang="en-US" sz="1400" dirty="0">
                <a:solidFill>
                  <a:schemeClr val="accent3">
                    <a:lumMod val="25000"/>
                  </a:schemeClr>
                </a:solidFill>
                <a:latin typeface="Abadi"/>
              </a:rPr>
              <a:t>Targeted Feature Engineering:</a:t>
            </a:r>
          </a:p>
          <a:p>
            <a:pPr lvl="1">
              <a:lnSpc>
                <a:spcPct val="120000"/>
              </a:lnSpc>
              <a:spcBef>
                <a:spcPts val="1400"/>
              </a:spcBef>
            </a:pPr>
            <a:r>
              <a:rPr lang="en-US" sz="1400" dirty="0">
                <a:solidFill>
                  <a:schemeClr val="accent3">
                    <a:lumMod val="25000"/>
                  </a:schemeClr>
                </a:solidFill>
                <a:latin typeface="Abadi"/>
              </a:rPr>
              <a:t>Focused on extracting and refining key variables relevant to Falcon 9 first-stage landing prediction with interactive visuals using </a:t>
            </a:r>
            <a:r>
              <a:rPr lang="en-US" sz="1400" dirty="0" err="1">
                <a:solidFill>
                  <a:schemeClr val="accent3">
                    <a:lumMod val="25000"/>
                  </a:schemeClr>
                </a:solidFill>
                <a:latin typeface="Abadi"/>
              </a:rPr>
              <a:t>Follium</a:t>
            </a:r>
            <a:r>
              <a:rPr lang="en-US" sz="1400" dirty="0">
                <a:solidFill>
                  <a:schemeClr val="accent3">
                    <a:lumMod val="25000"/>
                  </a:schemeClr>
                </a:solidFill>
                <a:latin typeface="Abadi"/>
              </a:rPr>
              <a:t> and </a:t>
            </a:r>
            <a:r>
              <a:rPr lang="en-US" sz="1400" dirty="0" err="1">
                <a:solidFill>
                  <a:schemeClr val="accent3">
                    <a:lumMod val="25000"/>
                  </a:schemeClr>
                </a:solidFill>
                <a:latin typeface="Abadi"/>
              </a:rPr>
              <a:t>Potly</a:t>
            </a:r>
            <a:r>
              <a:rPr lang="en-US" sz="1400" dirty="0">
                <a:solidFill>
                  <a:schemeClr val="accent3">
                    <a:lumMod val="25000"/>
                  </a:schemeClr>
                </a:solidFill>
                <a:latin typeface="Abadi"/>
              </a:rPr>
              <a:t>.</a:t>
            </a:r>
          </a:p>
          <a:p>
            <a:pPr>
              <a:lnSpc>
                <a:spcPct val="120000"/>
              </a:lnSpc>
              <a:spcBef>
                <a:spcPts val="1400"/>
              </a:spcBef>
            </a:pPr>
            <a:r>
              <a:rPr lang="en-US" sz="1400" dirty="0">
                <a:solidFill>
                  <a:schemeClr val="accent3">
                    <a:lumMod val="25000"/>
                  </a:schemeClr>
                </a:solidFill>
                <a:latin typeface="Abadi"/>
              </a:rPr>
              <a:t>Machine learning prediction:</a:t>
            </a:r>
          </a:p>
          <a:p>
            <a:pPr lvl="1">
              <a:lnSpc>
                <a:spcPct val="120000"/>
              </a:lnSpc>
              <a:spcBef>
                <a:spcPts val="1400"/>
              </a:spcBef>
            </a:pPr>
            <a:r>
              <a:rPr lang="en-US" sz="1400" dirty="0">
                <a:solidFill>
                  <a:schemeClr val="bg2">
                    <a:lumMod val="50000"/>
                  </a:schemeClr>
                </a:solidFill>
                <a:latin typeface="Abadi"/>
              </a:rPr>
              <a:t>Logistic regression, Decision tree, K-nearest neighbors (KNN), Support vector machine (SVM)</a:t>
            </a:r>
          </a:p>
          <a:p>
            <a:pPr>
              <a:lnSpc>
                <a:spcPct val="120000"/>
              </a:lnSpc>
              <a:spcBef>
                <a:spcPts val="1400"/>
              </a:spcBef>
            </a:pPr>
            <a:endParaRPr lang="en-US" sz="1000" dirty="0">
              <a:solidFill>
                <a:schemeClr val="accent3">
                  <a:lumMod val="25000"/>
                </a:schemeClr>
              </a:solidFill>
              <a:latin typeface="Abadi"/>
            </a:endParaRPr>
          </a:p>
          <a:p>
            <a:pPr>
              <a:lnSpc>
                <a:spcPct val="100000"/>
              </a:lnSpc>
              <a:spcBef>
                <a:spcPts val="1400"/>
              </a:spcBef>
            </a:pPr>
            <a:endParaRPr lang="en-US" sz="1000" dirty="0">
              <a:solidFill>
                <a:schemeClr val="accent3">
                  <a:lumMod val="25000"/>
                </a:schemeClr>
              </a:solidFill>
              <a:latin typeface="Abadi"/>
            </a:endParaRPr>
          </a:p>
          <a:p>
            <a:pPr>
              <a:lnSpc>
                <a:spcPct val="100000"/>
              </a:lnSpc>
              <a:spcBef>
                <a:spcPts val="1400"/>
              </a:spcBef>
            </a:pPr>
            <a:endParaRPr lang="en-US" sz="1000" dirty="0">
              <a:solidFill>
                <a:schemeClr val="accent3">
                  <a:lumMod val="25000"/>
                </a:schemeClr>
              </a:solidFill>
              <a:latin typeface="Abadi"/>
            </a:endParaRPr>
          </a:p>
          <a:p>
            <a:pPr>
              <a:lnSpc>
                <a:spcPct val="100000"/>
              </a:lnSpc>
              <a:spcBef>
                <a:spcPts val="1400"/>
              </a:spcBef>
            </a:pPr>
            <a:endParaRPr lang="en-US" sz="1000" dirty="0">
              <a:solidFill>
                <a:schemeClr val="accent3">
                  <a:lumMod val="25000"/>
                </a:schemeClr>
              </a:solidFill>
              <a:latin typeface="Abadi"/>
            </a:endParaRPr>
          </a:p>
          <a:p>
            <a:pPr>
              <a:lnSpc>
                <a:spcPct val="100000"/>
              </a:lnSpc>
              <a:spcBef>
                <a:spcPts val="1400"/>
              </a:spcBef>
            </a:pPr>
            <a:endParaRPr lang="en-US" sz="10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dirty="0"/>
              <a:t>Our data collection began with accessing the SpaceX public API, the primary source for historical launch information. Using Python's requests library, we systematically retrieved data from various endpoints, including launches, rockets, launchpads, payloads, and cores. This allowed us to build a comprehensive dataset encompassing launch date, rocket details, launch site coordinates, payload mass, and core landing outcomes.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data is gathered from the API as JSON.</a:t>
            </a:r>
          </a:p>
          <a:p>
            <a:pPr lvl="1">
              <a:lnSpc>
                <a:spcPct val="100000"/>
              </a:lnSpc>
              <a:spcBef>
                <a:spcPts val="1400"/>
              </a:spcBef>
            </a:pPr>
            <a:r>
              <a:rPr lang="en-US" sz="1800" dirty="0">
                <a:solidFill>
                  <a:schemeClr val="accent3">
                    <a:lumMod val="25000"/>
                  </a:schemeClr>
                </a:solidFill>
                <a:latin typeface="Abadi" panose="020B0604020104020204" pitchFamily="34" charset="0"/>
              </a:rPr>
              <a:t>This provides information about launches like rocket used, location data, payload, specifications, landing outcome.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Data Collection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File</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Rounded Corners 1">
            <a:extLst>
              <a:ext uri="{FF2B5EF4-FFF2-40B4-BE49-F238E27FC236}">
                <a16:creationId xmlns:a16="http://schemas.microsoft.com/office/drawing/2014/main" id="{0D24216D-FCDA-8207-3DF6-545C7A0483DF}"/>
              </a:ext>
            </a:extLst>
          </p:cNvPr>
          <p:cNvSpPr/>
          <p:nvPr/>
        </p:nvSpPr>
        <p:spPr>
          <a:xfrm>
            <a:off x="5997677" y="2349910"/>
            <a:ext cx="1150375"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SpaceX API</a:t>
            </a:r>
          </a:p>
        </p:txBody>
      </p:sp>
      <p:cxnSp>
        <p:nvCxnSpPr>
          <p:cNvPr id="8" name="Straight Arrow Connector 7">
            <a:extLst>
              <a:ext uri="{FF2B5EF4-FFF2-40B4-BE49-F238E27FC236}">
                <a16:creationId xmlns:a16="http://schemas.microsoft.com/office/drawing/2014/main" id="{C0059D48-F89B-58EC-FFE1-A41EE76A2A36}"/>
              </a:ext>
            </a:extLst>
          </p:cNvPr>
          <p:cNvCxnSpPr>
            <a:cxnSpLocks/>
            <a:stCxn id="2" idx="3"/>
          </p:cNvCxnSpPr>
          <p:nvPr/>
        </p:nvCxnSpPr>
        <p:spPr>
          <a:xfrm>
            <a:off x="7148052" y="2723536"/>
            <a:ext cx="3539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DAA11073-348B-3ADD-A3FB-2A20BD7E0710}"/>
              </a:ext>
            </a:extLst>
          </p:cNvPr>
          <p:cNvSpPr/>
          <p:nvPr/>
        </p:nvSpPr>
        <p:spPr>
          <a:xfrm>
            <a:off x="7490387" y="2349909"/>
            <a:ext cx="1437303"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Returns SpaceX data as JSON</a:t>
            </a:r>
          </a:p>
        </p:txBody>
      </p:sp>
      <p:cxnSp>
        <p:nvCxnSpPr>
          <p:cNvPr id="11" name="Straight Arrow Connector 10">
            <a:extLst>
              <a:ext uri="{FF2B5EF4-FFF2-40B4-BE49-F238E27FC236}">
                <a16:creationId xmlns:a16="http://schemas.microsoft.com/office/drawing/2014/main" id="{1379D9BF-7A53-D623-2A73-05F2A783BF7A}"/>
              </a:ext>
            </a:extLst>
          </p:cNvPr>
          <p:cNvCxnSpPr>
            <a:cxnSpLocks/>
          </p:cNvCxnSpPr>
          <p:nvPr/>
        </p:nvCxnSpPr>
        <p:spPr>
          <a:xfrm>
            <a:off x="8927690" y="2723536"/>
            <a:ext cx="3539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9DBAC1B5-3D3C-63AE-F84F-DAA9BEAB7109}"/>
              </a:ext>
            </a:extLst>
          </p:cNvPr>
          <p:cNvSpPr/>
          <p:nvPr/>
        </p:nvSpPr>
        <p:spPr>
          <a:xfrm>
            <a:off x="9270025" y="2349909"/>
            <a:ext cx="876865"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Save as CSV</a:t>
            </a:r>
          </a:p>
        </p:txBody>
      </p:sp>
      <p:sp>
        <p:nvSpPr>
          <p:cNvPr id="13" name="Rectangle: Rounded Corners 12">
            <a:extLst>
              <a:ext uri="{FF2B5EF4-FFF2-40B4-BE49-F238E27FC236}">
                <a16:creationId xmlns:a16="http://schemas.microsoft.com/office/drawing/2014/main" id="{9C88B102-F21A-0B5D-E60D-F6A3C3579B89}"/>
              </a:ext>
            </a:extLst>
          </p:cNvPr>
          <p:cNvSpPr/>
          <p:nvPr/>
        </p:nvSpPr>
        <p:spPr>
          <a:xfrm>
            <a:off x="10438242" y="3293803"/>
            <a:ext cx="876865"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Data</a:t>
            </a:r>
          </a:p>
        </p:txBody>
      </p:sp>
      <p:sp>
        <p:nvSpPr>
          <p:cNvPr id="20" name="Rectangle: Rounded Corners 19">
            <a:extLst>
              <a:ext uri="{FF2B5EF4-FFF2-40B4-BE49-F238E27FC236}">
                <a16:creationId xmlns:a16="http://schemas.microsoft.com/office/drawing/2014/main" id="{CFDF0811-C8EC-E2FD-2DB7-2B9DCDA66D88}"/>
              </a:ext>
            </a:extLst>
          </p:cNvPr>
          <p:cNvSpPr/>
          <p:nvPr/>
        </p:nvSpPr>
        <p:spPr>
          <a:xfrm>
            <a:off x="6009303" y="3801750"/>
            <a:ext cx="1150375" cy="747251"/>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HTML Scrape</a:t>
            </a:r>
          </a:p>
        </p:txBody>
      </p:sp>
      <p:cxnSp>
        <p:nvCxnSpPr>
          <p:cNvPr id="21" name="Straight Arrow Connector 20">
            <a:extLst>
              <a:ext uri="{FF2B5EF4-FFF2-40B4-BE49-F238E27FC236}">
                <a16:creationId xmlns:a16="http://schemas.microsoft.com/office/drawing/2014/main" id="{86C3A4AB-052C-C644-39F3-8D8A4661B30F}"/>
              </a:ext>
            </a:extLst>
          </p:cNvPr>
          <p:cNvCxnSpPr>
            <a:cxnSpLocks/>
            <a:stCxn id="20" idx="3"/>
          </p:cNvCxnSpPr>
          <p:nvPr/>
        </p:nvCxnSpPr>
        <p:spPr>
          <a:xfrm>
            <a:off x="7159678" y="4175376"/>
            <a:ext cx="353961"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2" name="Rectangle: Rounded Corners 21">
            <a:extLst>
              <a:ext uri="{FF2B5EF4-FFF2-40B4-BE49-F238E27FC236}">
                <a16:creationId xmlns:a16="http://schemas.microsoft.com/office/drawing/2014/main" id="{198DEE89-16A6-9D3A-4737-F2373559C96C}"/>
              </a:ext>
            </a:extLst>
          </p:cNvPr>
          <p:cNvSpPr/>
          <p:nvPr/>
        </p:nvSpPr>
        <p:spPr>
          <a:xfrm>
            <a:off x="7502013" y="3801749"/>
            <a:ext cx="1437303" cy="747251"/>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Data extract with Python</a:t>
            </a:r>
          </a:p>
        </p:txBody>
      </p:sp>
      <p:cxnSp>
        <p:nvCxnSpPr>
          <p:cNvPr id="23" name="Straight Arrow Connector 22">
            <a:extLst>
              <a:ext uri="{FF2B5EF4-FFF2-40B4-BE49-F238E27FC236}">
                <a16:creationId xmlns:a16="http://schemas.microsoft.com/office/drawing/2014/main" id="{2FEE90DE-0F44-D1B7-F0BE-9D2BC5E8F20D}"/>
              </a:ext>
            </a:extLst>
          </p:cNvPr>
          <p:cNvCxnSpPr>
            <a:cxnSpLocks/>
          </p:cNvCxnSpPr>
          <p:nvPr/>
        </p:nvCxnSpPr>
        <p:spPr>
          <a:xfrm>
            <a:off x="8939316" y="4175376"/>
            <a:ext cx="353961"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4" name="Rectangle: Rounded Corners 23">
            <a:extLst>
              <a:ext uri="{FF2B5EF4-FFF2-40B4-BE49-F238E27FC236}">
                <a16:creationId xmlns:a16="http://schemas.microsoft.com/office/drawing/2014/main" id="{DD3A560A-1EB0-FDF8-3096-84CA3D17C21E}"/>
              </a:ext>
            </a:extLst>
          </p:cNvPr>
          <p:cNvSpPr/>
          <p:nvPr/>
        </p:nvSpPr>
        <p:spPr>
          <a:xfrm>
            <a:off x="9281651" y="3801749"/>
            <a:ext cx="876865" cy="747251"/>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Save as CSV</a:t>
            </a:r>
          </a:p>
        </p:txBody>
      </p:sp>
      <p:cxnSp>
        <p:nvCxnSpPr>
          <p:cNvPr id="26" name="Straight Arrow Connector 25">
            <a:extLst>
              <a:ext uri="{FF2B5EF4-FFF2-40B4-BE49-F238E27FC236}">
                <a16:creationId xmlns:a16="http://schemas.microsoft.com/office/drawing/2014/main" id="{7717F543-9562-0C1B-7C62-25D4D11CBEBD}"/>
              </a:ext>
            </a:extLst>
          </p:cNvPr>
          <p:cNvCxnSpPr>
            <a:stCxn id="24" idx="3"/>
            <a:endCxn id="13" idx="1"/>
          </p:cNvCxnSpPr>
          <p:nvPr/>
        </p:nvCxnSpPr>
        <p:spPr>
          <a:xfrm flipV="1">
            <a:off x="10158516" y="3667429"/>
            <a:ext cx="279726" cy="507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BDE877-BA30-72A4-0418-24E4CE90495A}"/>
              </a:ext>
            </a:extLst>
          </p:cNvPr>
          <p:cNvCxnSpPr>
            <a:stCxn id="12" idx="3"/>
            <a:endCxn id="13" idx="1"/>
          </p:cNvCxnSpPr>
          <p:nvPr/>
        </p:nvCxnSpPr>
        <p:spPr>
          <a:xfrm>
            <a:off x="10146890" y="2723535"/>
            <a:ext cx="291352" cy="9438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scraped from Wikipedia using </a:t>
            </a:r>
            <a:r>
              <a:rPr lang="en-US" sz="2200" dirty="0" err="1">
                <a:solidFill>
                  <a:schemeClr val="accent3">
                    <a:lumMod val="25000"/>
                  </a:schemeClr>
                </a:solidFill>
                <a:latin typeface="Abadi" panose="020B0604020104020204" pitchFamily="34" charset="0"/>
              </a:rPr>
              <a:t>BeautifulSoup</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This provided information about launches like rocket used, location data, payload, specifications, landing outcome.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Data Collection </a:t>
            </a:r>
            <a:r>
              <a:rPr lang="en-US" sz="2200" dirty="0" err="1">
                <a:solidFill>
                  <a:schemeClr val="accent3">
                    <a:lumMod val="25000"/>
                  </a:schemeClr>
                </a:solidFill>
                <a:latin typeface="Abadi" panose="020B0604020104020204" pitchFamily="34" charset="0"/>
                <a:hlinkClick r:id="rId3"/>
              </a:rPr>
              <a:t>Jupyter</a:t>
            </a:r>
            <a:r>
              <a:rPr lang="en-US" sz="2200" dirty="0">
                <a:solidFill>
                  <a:schemeClr val="accent3">
                    <a:lumMod val="25000"/>
                  </a:schemeClr>
                </a:solidFill>
                <a:latin typeface="Abadi" panose="020B0604020104020204" pitchFamily="34" charset="0"/>
                <a:hlinkClick r:id="rId3"/>
              </a:rPr>
              <a:t> File</a:t>
            </a:r>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Rectangle: Rounded Corners 4">
            <a:extLst>
              <a:ext uri="{FF2B5EF4-FFF2-40B4-BE49-F238E27FC236}">
                <a16:creationId xmlns:a16="http://schemas.microsoft.com/office/drawing/2014/main" id="{38D51221-E677-D6B0-00A8-9241A4D79DEC}"/>
              </a:ext>
            </a:extLst>
          </p:cNvPr>
          <p:cNvSpPr/>
          <p:nvPr/>
        </p:nvSpPr>
        <p:spPr>
          <a:xfrm>
            <a:off x="5997677" y="2349910"/>
            <a:ext cx="1150375" cy="747251"/>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SpaceX API</a:t>
            </a:r>
          </a:p>
        </p:txBody>
      </p:sp>
      <p:cxnSp>
        <p:nvCxnSpPr>
          <p:cNvPr id="7" name="Straight Arrow Connector 6">
            <a:extLst>
              <a:ext uri="{FF2B5EF4-FFF2-40B4-BE49-F238E27FC236}">
                <a16:creationId xmlns:a16="http://schemas.microsoft.com/office/drawing/2014/main" id="{CA7F2541-2C68-ABA1-4DBE-B6BBC453B06F}"/>
              </a:ext>
            </a:extLst>
          </p:cNvPr>
          <p:cNvCxnSpPr>
            <a:cxnSpLocks/>
            <a:stCxn id="5" idx="3"/>
          </p:cNvCxnSpPr>
          <p:nvPr/>
        </p:nvCxnSpPr>
        <p:spPr>
          <a:xfrm>
            <a:off x="7148052" y="2723536"/>
            <a:ext cx="353961"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8" name="Rectangle: Rounded Corners 7">
            <a:extLst>
              <a:ext uri="{FF2B5EF4-FFF2-40B4-BE49-F238E27FC236}">
                <a16:creationId xmlns:a16="http://schemas.microsoft.com/office/drawing/2014/main" id="{7D745996-8C5B-C446-0B2D-45262F5F3D1E}"/>
              </a:ext>
            </a:extLst>
          </p:cNvPr>
          <p:cNvSpPr/>
          <p:nvPr/>
        </p:nvSpPr>
        <p:spPr>
          <a:xfrm>
            <a:off x="7490387" y="2349909"/>
            <a:ext cx="1437303" cy="747251"/>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Returns SpaceX data as JSON</a:t>
            </a:r>
          </a:p>
        </p:txBody>
      </p:sp>
      <p:cxnSp>
        <p:nvCxnSpPr>
          <p:cNvPr id="9" name="Straight Arrow Connector 8">
            <a:extLst>
              <a:ext uri="{FF2B5EF4-FFF2-40B4-BE49-F238E27FC236}">
                <a16:creationId xmlns:a16="http://schemas.microsoft.com/office/drawing/2014/main" id="{A68BFFD7-78E9-EF85-C92A-2C733E7E52AD}"/>
              </a:ext>
            </a:extLst>
          </p:cNvPr>
          <p:cNvCxnSpPr>
            <a:cxnSpLocks/>
          </p:cNvCxnSpPr>
          <p:nvPr/>
        </p:nvCxnSpPr>
        <p:spPr>
          <a:xfrm>
            <a:off x="8927690" y="2723536"/>
            <a:ext cx="353961"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0" name="Rectangle: Rounded Corners 9">
            <a:extLst>
              <a:ext uri="{FF2B5EF4-FFF2-40B4-BE49-F238E27FC236}">
                <a16:creationId xmlns:a16="http://schemas.microsoft.com/office/drawing/2014/main" id="{94E555AE-4DFC-B4AA-C071-75B0E3FB2BA1}"/>
              </a:ext>
            </a:extLst>
          </p:cNvPr>
          <p:cNvSpPr/>
          <p:nvPr/>
        </p:nvSpPr>
        <p:spPr>
          <a:xfrm>
            <a:off x="9270025" y="2349909"/>
            <a:ext cx="876865" cy="747251"/>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Save as CSV</a:t>
            </a:r>
          </a:p>
        </p:txBody>
      </p:sp>
      <p:sp>
        <p:nvSpPr>
          <p:cNvPr id="12" name="Rectangle: Rounded Corners 11">
            <a:extLst>
              <a:ext uri="{FF2B5EF4-FFF2-40B4-BE49-F238E27FC236}">
                <a16:creationId xmlns:a16="http://schemas.microsoft.com/office/drawing/2014/main" id="{F9C9E66F-B48B-8521-DC62-CDBAFF4B3D26}"/>
              </a:ext>
            </a:extLst>
          </p:cNvPr>
          <p:cNvSpPr/>
          <p:nvPr/>
        </p:nvSpPr>
        <p:spPr>
          <a:xfrm>
            <a:off x="10438242" y="3293803"/>
            <a:ext cx="876865"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Data</a:t>
            </a:r>
          </a:p>
        </p:txBody>
      </p:sp>
      <p:sp>
        <p:nvSpPr>
          <p:cNvPr id="13" name="Rectangle: Rounded Corners 12">
            <a:extLst>
              <a:ext uri="{FF2B5EF4-FFF2-40B4-BE49-F238E27FC236}">
                <a16:creationId xmlns:a16="http://schemas.microsoft.com/office/drawing/2014/main" id="{C99BAF14-B5A6-4B04-D20B-1DC114ADE051}"/>
              </a:ext>
            </a:extLst>
          </p:cNvPr>
          <p:cNvSpPr/>
          <p:nvPr/>
        </p:nvSpPr>
        <p:spPr>
          <a:xfrm>
            <a:off x="6009303" y="3801750"/>
            <a:ext cx="1150375"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HTML Scrape</a:t>
            </a:r>
          </a:p>
        </p:txBody>
      </p:sp>
      <p:cxnSp>
        <p:nvCxnSpPr>
          <p:cNvPr id="14" name="Straight Arrow Connector 13">
            <a:extLst>
              <a:ext uri="{FF2B5EF4-FFF2-40B4-BE49-F238E27FC236}">
                <a16:creationId xmlns:a16="http://schemas.microsoft.com/office/drawing/2014/main" id="{5C593FA7-7F85-DF7B-CEFA-C65C53442630}"/>
              </a:ext>
            </a:extLst>
          </p:cNvPr>
          <p:cNvCxnSpPr>
            <a:cxnSpLocks/>
            <a:stCxn id="13" idx="3"/>
          </p:cNvCxnSpPr>
          <p:nvPr/>
        </p:nvCxnSpPr>
        <p:spPr>
          <a:xfrm>
            <a:off x="7159678" y="4175376"/>
            <a:ext cx="3539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CD5228D6-6DF5-C807-926B-21481F4D0202}"/>
              </a:ext>
            </a:extLst>
          </p:cNvPr>
          <p:cNvSpPr/>
          <p:nvPr/>
        </p:nvSpPr>
        <p:spPr>
          <a:xfrm>
            <a:off x="7502013" y="3801749"/>
            <a:ext cx="1437303"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Data extract with Python</a:t>
            </a:r>
          </a:p>
        </p:txBody>
      </p:sp>
      <p:cxnSp>
        <p:nvCxnSpPr>
          <p:cNvPr id="16" name="Straight Arrow Connector 15">
            <a:extLst>
              <a:ext uri="{FF2B5EF4-FFF2-40B4-BE49-F238E27FC236}">
                <a16:creationId xmlns:a16="http://schemas.microsoft.com/office/drawing/2014/main" id="{08392687-F783-076D-6275-D4B29231BBB2}"/>
              </a:ext>
            </a:extLst>
          </p:cNvPr>
          <p:cNvCxnSpPr>
            <a:cxnSpLocks/>
          </p:cNvCxnSpPr>
          <p:nvPr/>
        </p:nvCxnSpPr>
        <p:spPr>
          <a:xfrm>
            <a:off x="8939316" y="4175376"/>
            <a:ext cx="3539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004A75B-A916-1DE9-3B25-8A552CF03DDD}"/>
              </a:ext>
            </a:extLst>
          </p:cNvPr>
          <p:cNvSpPr/>
          <p:nvPr/>
        </p:nvSpPr>
        <p:spPr>
          <a:xfrm>
            <a:off x="9281651" y="3801749"/>
            <a:ext cx="876865" cy="7472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Save as CSV</a:t>
            </a:r>
          </a:p>
        </p:txBody>
      </p:sp>
      <p:cxnSp>
        <p:nvCxnSpPr>
          <p:cNvPr id="18" name="Straight Arrow Connector 17">
            <a:extLst>
              <a:ext uri="{FF2B5EF4-FFF2-40B4-BE49-F238E27FC236}">
                <a16:creationId xmlns:a16="http://schemas.microsoft.com/office/drawing/2014/main" id="{70BC96FF-C65F-DCA2-2937-7604FBEAF922}"/>
              </a:ext>
            </a:extLst>
          </p:cNvPr>
          <p:cNvCxnSpPr>
            <a:stCxn id="17" idx="3"/>
            <a:endCxn id="12" idx="1"/>
          </p:cNvCxnSpPr>
          <p:nvPr/>
        </p:nvCxnSpPr>
        <p:spPr>
          <a:xfrm flipV="1">
            <a:off x="10158516" y="3667429"/>
            <a:ext cx="279726" cy="507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A3CE5FD-61A6-FB2E-9ED0-1A3C440BF350}"/>
              </a:ext>
            </a:extLst>
          </p:cNvPr>
          <p:cNvCxnSpPr>
            <a:cxnSpLocks/>
            <a:stCxn id="10" idx="3"/>
            <a:endCxn id="12" idx="1"/>
          </p:cNvCxnSpPr>
          <p:nvPr/>
        </p:nvCxnSpPr>
        <p:spPr>
          <a:xfrm>
            <a:off x="10146890" y="2723535"/>
            <a:ext cx="291352" cy="94389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811</TotalTime>
  <Words>1853</Words>
  <Application>Microsoft Office PowerPoint</Application>
  <PresentationFormat>Widescreen</PresentationFormat>
  <Paragraphs>263</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Feranda, Michael</cp:lastModifiedBy>
  <cp:revision>199</cp:revision>
  <dcterms:created xsi:type="dcterms:W3CDTF">2021-04-29T18:58:34Z</dcterms:created>
  <dcterms:modified xsi:type="dcterms:W3CDTF">2025-03-13T23:43:55Z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